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350" r:id="rId2"/>
    <p:sldId id="399" r:id="rId3"/>
    <p:sldId id="400" r:id="rId4"/>
    <p:sldId id="401" r:id="rId5"/>
    <p:sldId id="402" r:id="rId6"/>
    <p:sldId id="403" r:id="rId7"/>
    <p:sldId id="416" r:id="rId8"/>
    <p:sldId id="406" r:id="rId9"/>
    <p:sldId id="407" r:id="rId10"/>
    <p:sldId id="408" r:id="rId11"/>
    <p:sldId id="397" r:id="rId12"/>
    <p:sldId id="417" r:id="rId13"/>
    <p:sldId id="414" r:id="rId14"/>
    <p:sldId id="415" r:id="rId1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hassan, Omar (FIAA)" initials="EO(" lastIdx="1" clrIdx="0">
    <p:extLst>
      <p:ext uri="{19B8F6BF-5375-455C-9EA6-DF929625EA0E}">
        <p15:presenceInfo xmlns:p15="http://schemas.microsoft.com/office/powerpoint/2012/main" userId="S-1-5-21-2107199734-1002509562-578033828-104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DFDFD"/>
    <a:srgbClr val="E7DEFA"/>
    <a:srgbClr val="E0D4F8"/>
    <a:srgbClr val="D9CAF6"/>
    <a:srgbClr val="CDBAF4"/>
    <a:srgbClr val="61A9C7"/>
    <a:srgbClr val="66A2D8"/>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249" autoAdjust="0"/>
  </p:normalViewPr>
  <p:slideViewPr>
    <p:cSldViewPr snapToGrid="0">
      <p:cViewPr varScale="1">
        <p:scale>
          <a:sx n="69" d="100"/>
          <a:sy n="69" d="100"/>
        </p:scale>
        <p:origin x="846" y="66"/>
      </p:cViewPr>
      <p:guideLst/>
    </p:cSldViewPr>
  </p:slideViewPr>
  <p:notesTextViewPr>
    <p:cViewPr>
      <p:scale>
        <a:sx n="66" d="100"/>
        <a:sy n="66" d="100"/>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4E8D9-A24E-49B4-B27E-3C796E7E0990}" type="doc">
      <dgm:prSet loTypeId="urn:microsoft.com/office/officeart/2005/8/layout/cycle4" loCatId="cycle" qsTypeId="urn:microsoft.com/office/officeart/2005/8/quickstyle/simple1" qsCatId="simple" csTypeId="urn:microsoft.com/office/officeart/2005/8/colors/accent2_1" csCatId="accent2" phldr="1"/>
      <dgm:spPr/>
      <dgm:t>
        <a:bodyPr/>
        <a:lstStyle/>
        <a:p>
          <a:endParaRPr lang="en-GB"/>
        </a:p>
      </dgm:t>
    </dgm:pt>
    <dgm:pt modelId="{522F56C2-4EE0-4C30-9308-8139E4334146}">
      <dgm:prSet phldrT="[Text]"/>
      <dgm:spPr>
        <a:solidFill>
          <a:schemeClr val="accent4">
            <a:lumMod val="20000"/>
            <a:lumOff val="80000"/>
          </a:schemeClr>
        </a:solidFill>
      </dgm:spPr>
      <dgm:t>
        <a:bodyPr/>
        <a:lstStyle/>
        <a:p>
          <a:endParaRPr lang="en-GB" b="1" dirty="0"/>
        </a:p>
      </dgm:t>
    </dgm:pt>
    <dgm:pt modelId="{88F952C9-5DB8-410B-BC7B-F2241DA44ED6}" type="parTrans" cxnId="{55C8C713-54A2-41C8-8758-B382AB28E244}">
      <dgm:prSet/>
      <dgm:spPr/>
      <dgm:t>
        <a:bodyPr/>
        <a:lstStyle/>
        <a:p>
          <a:endParaRPr lang="en-GB"/>
        </a:p>
      </dgm:t>
    </dgm:pt>
    <dgm:pt modelId="{EA4CBE3D-9478-4917-B6CF-800222A3F8B9}" type="sibTrans" cxnId="{55C8C713-54A2-41C8-8758-B382AB28E244}">
      <dgm:prSet/>
      <dgm:spPr/>
      <dgm:t>
        <a:bodyPr/>
        <a:lstStyle/>
        <a:p>
          <a:endParaRPr lang="en-GB"/>
        </a:p>
      </dgm:t>
    </dgm:pt>
    <dgm:pt modelId="{92096A1C-E24E-4961-8ECB-FDFB27921941}">
      <dgm:prSet phldrT="[Text]"/>
      <dgm:spPr>
        <a:solidFill>
          <a:schemeClr val="accent6">
            <a:lumMod val="20000"/>
            <a:lumOff val="80000"/>
          </a:schemeClr>
        </a:solidFill>
      </dgm:spPr>
      <dgm:t>
        <a:bodyPr/>
        <a:lstStyle/>
        <a:p>
          <a:r>
            <a:rPr lang="en-GB" b="1" dirty="0">
              <a:latin typeface="Arial Narrow" panose="020B0606020202030204" pitchFamily="34" charset="0"/>
            </a:rPr>
            <a:t>Aquatic management  and health control</a:t>
          </a:r>
        </a:p>
      </dgm:t>
    </dgm:pt>
    <dgm:pt modelId="{EF281BB8-EAA4-48B2-A5B3-2128CE9559AC}" type="parTrans" cxnId="{4E719019-F4E2-4DC5-BE2E-D2EFF8FCC6D2}">
      <dgm:prSet/>
      <dgm:spPr/>
      <dgm:t>
        <a:bodyPr/>
        <a:lstStyle/>
        <a:p>
          <a:endParaRPr lang="en-GB"/>
        </a:p>
      </dgm:t>
    </dgm:pt>
    <dgm:pt modelId="{96F37B4D-DDE5-4DB0-BDB9-978DFCAEBB08}" type="sibTrans" cxnId="{4E719019-F4E2-4DC5-BE2E-D2EFF8FCC6D2}">
      <dgm:prSet/>
      <dgm:spPr/>
      <dgm:t>
        <a:bodyPr/>
        <a:lstStyle/>
        <a:p>
          <a:endParaRPr lang="en-GB"/>
        </a:p>
      </dgm:t>
    </dgm:pt>
    <dgm:pt modelId="{F1ED8296-A59D-4905-B6D0-BD991F76F4FE}">
      <dgm:prSet phldrT="[Text]"/>
      <dgm:spPr>
        <a:solidFill>
          <a:schemeClr val="accent2">
            <a:lumMod val="20000"/>
            <a:lumOff val="80000"/>
          </a:schemeClr>
        </a:solidFill>
      </dgm:spPr>
      <dgm:t>
        <a:bodyPr/>
        <a:lstStyle/>
        <a:p>
          <a:r>
            <a:rPr lang="en-GB" b="1" dirty="0">
              <a:latin typeface="Arial Narrow" panose="020B0606020202030204" pitchFamily="34" charset="0"/>
            </a:rPr>
            <a:t>Ecosystem change</a:t>
          </a:r>
        </a:p>
      </dgm:t>
    </dgm:pt>
    <dgm:pt modelId="{628F09B6-CFF6-4AB6-85D6-5ADE77840893}" type="parTrans" cxnId="{EE89EB28-68C6-41DA-8C91-4D2935965D68}">
      <dgm:prSet/>
      <dgm:spPr/>
      <dgm:t>
        <a:bodyPr/>
        <a:lstStyle/>
        <a:p>
          <a:endParaRPr lang="en-GB"/>
        </a:p>
      </dgm:t>
    </dgm:pt>
    <dgm:pt modelId="{909735B8-C35D-4F1F-A3A9-5FCE4A02357D}" type="sibTrans" cxnId="{EE89EB28-68C6-41DA-8C91-4D2935965D68}">
      <dgm:prSet/>
      <dgm:spPr/>
      <dgm:t>
        <a:bodyPr/>
        <a:lstStyle/>
        <a:p>
          <a:endParaRPr lang="en-GB"/>
        </a:p>
      </dgm:t>
    </dgm:pt>
    <dgm:pt modelId="{595F552F-AB8F-4FF5-9117-AD27E3C7F56B}">
      <dgm:prSet phldrT="[Text]"/>
      <dgm:spPr>
        <a:solidFill>
          <a:srgbClr val="E7DEFA"/>
        </a:solidFill>
      </dgm:spPr>
      <dgm:t>
        <a:bodyPr/>
        <a:lstStyle/>
        <a:p>
          <a:r>
            <a:rPr lang="en-GB" b="1" dirty="0">
              <a:latin typeface="Arial Narrow" panose="020B0606020202030204" pitchFamily="34" charset="0"/>
            </a:rPr>
            <a:t>Knowledge of pathogens and their hosts</a:t>
          </a:r>
        </a:p>
      </dgm:t>
    </dgm:pt>
    <dgm:pt modelId="{C98FE45C-B040-476D-85FB-DDD17CD11D3B}" type="sibTrans" cxnId="{4544B4DF-B8BD-49FC-A7AC-42AF06F8309B}">
      <dgm:prSet/>
      <dgm:spPr/>
      <dgm:t>
        <a:bodyPr/>
        <a:lstStyle/>
        <a:p>
          <a:endParaRPr lang="en-GB"/>
        </a:p>
      </dgm:t>
    </dgm:pt>
    <dgm:pt modelId="{0EDF8D5C-77B5-4F45-A72C-F36BC3957260}" type="parTrans" cxnId="{4544B4DF-B8BD-49FC-A7AC-42AF06F8309B}">
      <dgm:prSet/>
      <dgm:spPr/>
      <dgm:t>
        <a:bodyPr/>
        <a:lstStyle/>
        <a:p>
          <a:endParaRPr lang="en-GB"/>
        </a:p>
      </dgm:t>
    </dgm:pt>
    <dgm:pt modelId="{E631C960-F0F2-4AE8-B344-B099BA81E14A}">
      <dgm:prSet phldrT="[Text]" custScaleX="116886" custLinFactNeighborX="72734" custLinFactNeighborY="6565"/>
      <dgm:spPr/>
      <dgm:t>
        <a:bodyPr/>
        <a:lstStyle/>
        <a:p>
          <a:endParaRPr lang="en-GB"/>
        </a:p>
      </dgm:t>
    </dgm:pt>
    <dgm:pt modelId="{D71EAE3C-F4D4-4329-AC6A-8C4583CF5C2E}" type="parTrans" cxnId="{5C1C1FE5-9572-4483-8C16-C4D0492956F6}">
      <dgm:prSet/>
      <dgm:spPr/>
      <dgm:t>
        <a:bodyPr/>
        <a:lstStyle/>
        <a:p>
          <a:endParaRPr lang="en-GB"/>
        </a:p>
      </dgm:t>
    </dgm:pt>
    <dgm:pt modelId="{F956FC1B-2AC4-48AA-B4C4-6CA4B300EF28}" type="sibTrans" cxnId="{5C1C1FE5-9572-4483-8C16-C4D0492956F6}">
      <dgm:prSet/>
      <dgm:spPr/>
      <dgm:t>
        <a:bodyPr/>
        <a:lstStyle/>
        <a:p>
          <a:endParaRPr lang="en-GB"/>
        </a:p>
      </dgm:t>
    </dgm:pt>
    <dgm:pt modelId="{835D0AC4-46D4-461E-9B6E-046205387C3E}">
      <dgm:prSet phldrT="[Text]" custScaleX="116886" custLinFactNeighborX="72734" custLinFactNeighborY="6565"/>
      <dgm:spPr/>
      <dgm:t>
        <a:bodyPr/>
        <a:lstStyle/>
        <a:p>
          <a:endParaRPr lang="en-GB"/>
        </a:p>
      </dgm:t>
    </dgm:pt>
    <dgm:pt modelId="{6544428C-8895-44AF-AE66-22910D3C215D}" type="parTrans" cxnId="{D8DEE7C4-F152-4241-9659-02A2ADA6A7F3}">
      <dgm:prSet/>
      <dgm:spPr/>
      <dgm:t>
        <a:bodyPr/>
        <a:lstStyle/>
        <a:p>
          <a:endParaRPr lang="en-GB"/>
        </a:p>
      </dgm:t>
    </dgm:pt>
    <dgm:pt modelId="{A257F09E-EA94-48AA-B294-A611C3287FAD}" type="sibTrans" cxnId="{D8DEE7C4-F152-4241-9659-02A2ADA6A7F3}">
      <dgm:prSet/>
      <dgm:spPr/>
      <dgm:t>
        <a:bodyPr/>
        <a:lstStyle/>
        <a:p>
          <a:endParaRPr lang="en-GB"/>
        </a:p>
      </dgm:t>
    </dgm:pt>
    <dgm:pt modelId="{26A56991-4369-4887-969B-F611547AFF2B}">
      <dgm:prSet phldrT="[Text]" custScaleX="116886" custLinFactNeighborX="72734" custLinFactNeighborY="6565"/>
      <dgm:spPr/>
      <dgm:t>
        <a:bodyPr/>
        <a:lstStyle/>
        <a:p>
          <a:endParaRPr lang="en-GB"/>
        </a:p>
      </dgm:t>
    </dgm:pt>
    <dgm:pt modelId="{BACE23DB-2A83-4986-AA52-33B3F74A07A6}" type="parTrans" cxnId="{47B3A177-3D92-4EA1-855C-6AF6A7BB84EA}">
      <dgm:prSet/>
      <dgm:spPr/>
      <dgm:t>
        <a:bodyPr/>
        <a:lstStyle/>
        <a:p>
          <a:endParaRPr lang="en-GB"/>
        </a:p>
      </dgm:t>
    </dgm:pt>
    <dgm:pt modelId="{FA29718A-38AC-43CF-B082-48E7159896A1}" type="sibTrans" cxnId="{47B3A177-3D92-4EA1-855C-6AF6A7BB84EA}">
      <dgm:prSet/>
      <dgm:spPr/>
      <dgm:t>
        <a:bodyPr/>
        <a:lstStyle/>
        <a:p>
          <a:endParaRPr lang="en-GB"/>
        </a:p>
      </dgm:t>
    </dgm:pt>
    <dgm:pt modelId="{3B3B7ECD-B599-4DEF-9922-07543526D82A}">
      <dgm:prSet phldrT="[Text]" custScaleX="116886" custLinFactNeighborX="72734" custLinFactNeighborY="6565"/>
      <dgm:spPr/>
      <dgm:t>
        <a:bodyPr/>
        <a:lstStyle/>
        <a:p>
          <a:endParaRPr lang="en-GB"/>
        </a:p>
      </dgm:t>
    </dgm:pt>
    <dgm:pt modelId="{79C919CF-45A4-468C-8E5F-07A91D52D5C4}" type="parTrans" cxnId="{E14CA70A-DF7D-4802-AC35-54D6EBADA8BE}">
      <dgm:prSet/>
      <dgm:spPr/>
      <dgm:t>
        <a:bodyPr/>
        <a:lstStyle/>
        <a:p>
          <a:endParaRPr lang="en-GB"/>
        </a:p>
      </dgm:t>
    </dgm:pt>
    <dgm:pt modelId="{C4C8AA2D-E162-444C-8D56-F2B95391BBA8}" type="sibTrans" cxnId="{E14CA70A-DF7D-4802-AC35-54D6EBADA8BE}">
      <dgm:prSet/>
      <dgm:spPr/>
      <dgm:t>
        <a:bodyPr/>
        <a:lstStyle/>
        <a:p>
          <a:endParaRPr lang="en-GB"/>
        </a:p>
      </dgm:t>
    </dgm:pt>
    <dgm:pt modelId="{F95D83CA-A52A-411F-9E88-33DB75EDF5BC}">
      <dgm:prSet phldrT="[Text]" custScaleX="116886" custLinFactNeighborX="72734" custLinFactNeighborY="6565"/>
      <dgm:spPr/>
      <dgm:t>
        <a:bodyPr/>
        <a:lstStyle/>
        <a:p>
          <a:endParaRPr lang="en-GB"/>
        </a:p>
      </dgm:t>
    </dgm:pt>
    <dgm:pt modelId="{A823B605-D27A-4694-B246-EB747D59B868}" type="parTrans" cxnId="{5E0FEE41-70C6-49C1-A1F5-9673C5DF898A}">
      <dgm:prSet/>
      <dgm:spPr/>
      <dgm:t>
        <a:bodyPr/>
        <a:lstStyle/>
        <a:p>
          <a:endParaRPr lang="en-GB"/>
        </a:p>
      </dgm:t>
    </dgm:pt>
    <dgm:pt modelId="{320CD845-C07E-47D4-A8F8-24E33C252C69}" type="sibTrans" cxnId="{5E0FEE41-70C6-49C1-A1F5-9673C5DF898A}">
      <dgm:prSet/>
      <dgm:spPr/>
      <dgm:t>
        <a:bodyPr/>
        <a:lstStyle/>
        <a:p>
          <a:endParaRPr lang="en-GB"/>
        </a:p>
      </dgm:t>
    </dgm:pt>
    <dgm:pt modelId="{C00BAF99-23F0-41CD-8866-F5A313B53FAF}">
      <dgm:prSet phldrT="[Text]" custScaleX="116886" custLinFactNeighborX="72734" custLinFactNeighborY="6565"/>
      <dgm:spPr/>
      <dgm:t>
        <a:bodyPr/>
        <a:lstStyle/>
        <a:p>
          <a:endParaRPr lang="en-GB"/>
        </a:p>
      </dgm:t>
    </dgm:pt>
    <dgm:pt modelId="{EFF85866-12DB-4AA5-A4E3-7BB2ECC7BAF2}" type="parTrans" cxnId="{F1637AF0-7A79-4D24-AE81-FA9CF2553DEA}">
      <dgm:prSet/>
      <dgm:spPr/>
      <dgm:t>
        <a:bodyPr/>
        <a:lstStyle/>
        <a:p>
          <a:endParaRPr lang="en-GB"/>
        </a:p>
      </dgm:t>
    </dgm:pt>
    <dgm:pt modelId="{F95D55D1-FC79-4AEB-86AB-37F5A9A5AE2E}" type="sibTrans" cxnId="{F1637AF0-7A79-4D24-AE81-FA9CF2553DEA}">
      <dgm:prSet/>
      <dgm:spPr/>
      <dgm:t>
        <a:bodyPr/>
        <a:lstStyle/>
        <a:p>
          <a:endParaRPr lang="en-GB"/>
        </a:p>
      </dgm:t>
    </dgm:pt>
    <dgm:pt modelId="{AA0F4D58-6DDD-4369-84A4-D3EFD7BB25E5}">
      <dgm:prSet phldrT="[Text]" custScaleX="116886" custLinFactNeighborX="72734" custLinFactNeighborY="6565"/>
      <dgm:spPr/>
      <dgm:t>
        <a:bodyPr/>
        <a:lstStyle/>
        <a:p>
          <a:endParaRPr lang="en-GB"/>
        </a:p>
      </dgm:t>
    </dgm:pt>
    <dgm:pt modelId="{4D91030A-F8EB-41E1-934B-E499AB64F6F1}" type="parTrans" cxnId="{BE9543E7-09CF-4A2E-A124-5756F19AFA12}">
      <dgm:prSet/>
      <dgm:spPr/>
      <dgm:t>
        <a:bodyPr/>
        <a:lstStyle/>
        <a:p>
          <a:endParaRPr lang="en-GB"/>
        </a:p>
      </dgm:t>
    </dgm:pt>
    <dgm:pt modelId="{CBCB9A7E-0A2E-49CA-A206-0A65FECB8A98}" type="sibTrans" cxnId="{BE9543E7-09CF-4A2E-A124-5756F19AFA12}">
      <dgm:prSet/>
      <dgm:spPr/>
      <dgm:t>
        <a:bodyPr/>
        <a:lstStyle/>
        <a:p>
          <a:endParaRPr lang="en-GB"/>
        </a:p>
      </dgm:t>
    </dgm:pt>
    <dgm:pt modelId="{EE17DA22-E845-44D9-8A49-63B3CFF774B9}">
      <dgm:prSet phldrT="[Text]" custScaleX="116886" custLinFactNeighborX="72734" custLinFactNeighborY="6565"/>
      <dgm:spPr/>
      <dgm:t>
        <a:bodyPr/>
        <a:lstStyle/>
        <a:p>
          <a:endParaRPr lang="en-GB"/>
        </a:p>
      </dgm:t>
    </dgm:pt>
    <dgm:pt modelId="{18E95D72-C4D0-4F86-B217-176AEE2790E5}" type="parTrans" cxnId="{6F11A204-BCDA-4870-B362-7AD9CF4C108E}">
      <dgm:prSet/>
      <dgm:spPr/>
      <dgm:t>
        <a:bodyPr/>
        <a:lstStyle/>
        <a:p>
          <a:endParaRPr lang="en-GB"/>
        </a:p>
      </dgm:t>
    </dgm:pt>
    <dgm:pt modelId="{AA1B0305-E8A8-44C6-B80D-9442B54B6D9D}" type="sibTrans" cxnId="{6F11A204-BCDA-4870-B362-7AD9CF4C108E}">
      <dgm:prSet/>
      <dgm:spPr/>
      <dgm:t>
        <a:bodyPr/>
        <a:lstStyle/>
        <a:p>
          <a:endParaRPr lang="en-GB"/>
        </a:p>
      </dgm:t>
    </dgm:pt>
    <dgm:pt modelId="{E759CE6D-7EF9-4A78-8411-15440C91F0A8}">
      <dgm:prSet phldrT="[Text]" custScaleX="116886" custLinFactNeighborX="72734" custLinFactNeighborY="6565"/>
      <dgm:spPr/>
      <dgm:t>
        <a:bodyPr/>
        <a:lstStyle/>
        <a:p>
          <a:endParaRPr lang="en-GB"/>
        </a:p>
      </dgm:t>
    </dgm:pt>
    <dgm:pt modelId="{D423EA3C-6F62-4FBE-BE57-9D396DAD313D}" type="parTrans" cxnId="{EAFBF8ED-DD59-416E-832B-1FBD28FA79CC}">
      <dgm:prSet/>
      <dgm:spPr/>
      <dgm:t>
        <a:bodyPr/>
        <a:lstStyle/>
        <a:p>
          <a:endParaRPr lang="en-GB"/>
        </a:p>
      </dgm:t>
    </dgm:pt>
    <dgm:pt modelId="{4792ED9F-7B24-49F1-8B69-8E37B8D50CCF}" type="sibTrans" cxnId="{EAFBF8ED-DD59-416E-832B-1FBD28FA79CC}">
      <dgm:prSet/>
      <dgm:spPr/>
      <dgm:t>
        <a:bodyPr/>
        <a:lstStyle/>
        <a:p>
          <a:endParaRPr lang="en-GB"/>
        </a:p>
      </dgm:t>
    </dgm:pt>
    <dgm:pt modelId="{76ACD7BE-0E0E-40F2-8281-CBC3994821A4}">
      <dgm:prSet phldrT="[Text]" custScaleX="116886" custLinFactNeighborX="72734" custLinFactNeighborY="6565"/>
      <dgm:spPr/>
      <dgm:t>
        <a:bodyPr/>
        <a:lstStyle/>
        <a:p>
          <a:endParaRPr lang="en-GB"/>
        </a:p>
      </dgm:t>
    </dgm:pt>
    <dgm:pt modelId="{501ECD0D-8B2A-4B2F-BAE6-A9CD72AE130A}" type="parTrans" cxnId="{448A7ED0-381B-4A09-9967-23AB5E97DF74}">
      <dgm:prSet/>
      <dgm:spPr/>
      <dgm:t>
        <a:bodyPr/>
        <a:lstStyle/>
        <a:p>
          <a:endParaRPr lang="en-GB"/>
        </a:p>
      </dgm:t>
    </dgm:pt>
    <dgm:pt modelId="{3CC2F184-0615-458E-8FD1-77CBDD92ED21}" type="sibTrans" cxnId="{448A7ED0-381B-4A09-9967-23AB5E97DF74}">
      <dgm:prSet/>
      <dgm:spPr/>
      <dgm:t>
        <a:bodyPr/>
        <a:lstStyle/>
        <a:p>
          <a:endParaRPr lang="en-GB"/>
        </a:p>
      </dgm:t>
    </dgm:pt>
    <dgm:pt modelId="{6BBD4C37-B408-468B-9B27-09EE2842FCC7}">
      <dgm:prSet phldrT="[Text]" custScaleX="116886" custLinFactNeighborX="72734" custLinFactNeighborY="6565"/>
      <dgm:spPr/>
      <dgm:t>
        <a:bodyPr/>
        <a:lstStyle/>
        <a:p>
          <a:endParaRPr lang="en-GB"/>
        </a:p>
      </dgm:t>
    </dgm:pt>
    <dgm:pt modelId="{23DE2C38-5E50-4929-9289-A40BA7915E27}" type="parTrans" cxnId="{52C7D8F2-95F5-4506-A9F4-BD420FC910CC}">
      <dgm:prSet/>
      <dgm:spPr/>
      <dgm:t>
        <a:bodyPr/>
        <a:lstStyle/>
        <a:p>
          <a:endParaRPr lang="en-GB"/>
        </a:p>
      </dgm:t>
    </dgm:pt>
    <dgm:pt modelId="{BA942707-6324-47C6-96D0-8EAC621300D9}" type="sibTrans" cxnId="{52C7D8F2-95F5-4506-A9F4-BD420FC910CC}">
      <dgm:prSet/>
      <dgm:spPr/>
      <dgm:t>
        <a:bodyPr/>
        <a:lstStyle/>
        <a:p>
          <a:endParaRPr lang="en-GB"/>
        </a:p>
      </dgm:t>
    </dgm:pt>
    <dgm:pt modelId="{8D4633D1-ECF5-4D21-89BE-A2BB56413402}">
      <dgm:prSet phldrT="[Text]" custScaleX="116886" custLinFactNeighborX="72734" custLinFactNeighborY="6565"/>
      <dgm:spPr/>
      <dgm:t>
        <a:bodyPr/>
        <a:lstStyle/>
        <a:p>
          <a:endParaRPr lang="en-GB"/>
        </a:p>
      </dgm:t>
    </dgm:pt>
    <dgm:pt modelId="{4140C0EE-12A6-41C5-95C1-CD837366A0D6}" type="parTrans" cxnId="{F472F371-7ABD-419C-B336-7D93A81D8F58}">
      <dgm:prSet/>
      <dgm:spPr/>
      <dgm:t>
        <a:bodyPr/>
        <a:lstStyle/>
        <a:p>
          <a:endParaRPr lang="en-GB"/>
        </a:p>
      </dgm:t>
    </dgm:pt>
    <dgm:pt modelId="{B49BDF1F-C2BD-4DB0-BD2E-722C2A7F4CEA}" type="sibTrans" cxnId="{F472F371-7ABD-419C-B336-7D93A81D8F58}">
      <dgm:prSet/>
      <dgm:spPr/>
      <dgm:t>
        <a:bodyPr/>
        <a:lstStyle/>
        <a:p>
          <a:endParaRPr lang="en-GB"/>
        </a:p>
      </dgm:t>
    </dgm:pt>
    <dgm:pt modelId="{5B6041C9-1E67-4F34-BE19-A6CB8AB1157F}">
      <dgm:prSet/>
      <dgm:spPr/>
      <dgm:t>
        <a:bodyPr/>
        <a:lstStyle/>
        <a:p>
          <a:endParaRPr lang="en-GB"/>
        </a:p>
      </dgm:t>
    </dgm:pt>
    <dgm:pt modelId="{102C82ED-A54F-45F5-BB52-74D3C5D88289}" type="parTrans" cxnId="{0189AF32-0CE6-4096-9B7A-40BF928DCABB}">
      <dgm:prSet/>
      <dgm:spPr/>
      <dgm:t>
        <a:bodyPr/>
        <a:lstStyle/>
        <a:p>
          <a:endParaRPr lang="en-GB"/>
        </a:p>
      </dgm:t>
    </dgm:pt>
    <dgm:pt modelId="{DCD96761-0A31-4714-864B-9C995B8E94D6}" type="sibTrans" cxnId="{0189AF32-0CE6-4096-9B7A-40BF928DCABB}">
      <dgm:prSet/>
      <dgm:spPr/>
      <dgm:t>
        <a:bodyPr/>
        <a:lstStyle/>
        <a:p>
          <a:endParaRPr lang="en-GB"/>
        </a:p>
      </dgm:t>
    </dgm:pt>
    <dgm:pt modelId="{B8D9D3F7-AB3C-4547-991D-BE898B304471}" type="pres">
      <dgm:prSet presAssocID="{8E94E8D9-A24E-49B4-B27E-3C796E7E0990}" presName="cycleMatrixDiagram" presStyleCnt="0">
        <dgm:presLayoutVars>
          <dgm:chMax val="1"/>
          <dgm:dir/>
          <dgm:animLvl val="lvl"/>
          <dgm:resizeHandles val="exact"/>
        </dgm:presLayoutVars>
      </dgm:prSet>
      <dgm:spPr/>
      <dgm:t>
        <a:bodyPr/>
        <a:lstStyle/>
        <a:p>
          <a:endParaRPr lang="en-US"/>
        </a:p>
      </dgm:t>
    </dgm:pt>
    <dgm:pt modelId="{44236262-34F5-4E59-811E-801D8F56657B}" type="pres">
      <dgm:prSet presAssocID="{8E94E8D9-A24E-49B4-B27E-3C796E7E0990}" presName="children" presStyleCnt="0"/>
      <dgm:spPr/>
    </dgm:pt>
    <dgm:pt modelId="{BD72CEC7-61B3-4172-8E3B-A08DAFB5A19A}" type="pres">
      <dgm:prSet presAssocID="{8E94E8D9-A24E-49B4-B27E-3C796E7E0990}" presName="childPlaceholder" presStyleCnt="0"/>
      <dgm:spPr/>
    </dgm:pt>
    <dgm:pt modelId="{884AF3D5-0C17-4013-95CD-94E7C2F56A5F}" type="pres">
      <dgm:prSet presAssocID="{8E94E8D9-A24E-49B4-B27E-3C796E7E0990}" presName="circle" presStyleCnt="0"/>
      <dgm:spPr/>
    </dgm:pt>
    <dgm:pt modelId="{E6B58BAC-91E6-4D77-8029-32FBD13F7CA9}" type="pres">
      <dgm:prSet presAssocID="{8E94E8D9-A24E-49B4-B27E-3C796E7E0990}" presName="quadrant1" presStyleLbl="node1" presStyleIdx="0" presStyleCnt="4" custLinFactNeighborX="399" custLinFactNeighborY="-1624">
        <dgm:presLayoutVars>
          <dgm:chMax val="1"/>
          <dgm:bulletEnabled val="1"/>
        </dgm:presLayoutVars>
      </dgm:prSet>
      <dgm:spPr/>
      <dgm:t>
        <a:bodyPr/>
        <a:lstStyle/>
        <a:p>
          <a:endParaRPr lang="en-US"/>
        </a:p>
      </dgm:t>
    </dgm:pt>
    <dgm:pt modelId="{F2D72089-8CD7-41AF-8865-6E92F1AE873A}" type="pres">
      <dgm:prSet presAssocID="{8E94E8D9-A24E-49B4-B27E-3C796E7E0990}" presName="quadrant2" presStyleLbl="node1" presStyleIdx="1" presStyleCnt="4">
        <dgm:presLayoutVars>
          <dgm:chMax val="1"/>
          <dgm:bulletEnabled val="1"/>
        </dgm:presLayoutVars>
      </dgm:prSet>
      <dgm:spPr/>
      <dgm:t>
        <a:bodyPr/>
        <a:lstStyle/>
        <a:p>
          <a:endParaRPr lang="en-US"/>
        </a:p>
      </dgm:t>
    </dgm:pt>
    <dgm:pt modelId="{C9645AE1-E9A0-4F5D-96CA-CE1EEA33AA4A}" type="pres">
      <dgm:prSet presAssocID="{8E94E8D9-A24E-49B4-B27E-3C796E7E0990}" presName="quadrant3" presStyleLbl="node1" presStyleIdx="2" presStyleCnt="4">
        <dgm:presLayoutVars>
          <dgm:chMax val="1"/>
          <dgm:bulletEnabled val="1"/>
        </dgm:presLayoutVars>
      </dgm:prSet>
      <dgm:spPr/>
      <dgm:t>
        <a:bodyPr/>
        <a:lstStyle/>
        <a:p>
          <a:endParaRPr lang="en-US"/>
        </a:p>
      </dgm:t>
    </dgm:pt>
    <dgm:pt modelId="{F3690F96-F221-4D52-86F6-03B56A029347}" type="pres">
      <dgm:prSet presAssocID="{8E94E8D9-A24E-49B4-B27E-3C796E7E0990}" presName="quadrant4" presStyleLbl="node1" presStyleIdx="3" presStyleCnt="4">
        <dgm:presLayoutVars>
          <dgm:chMax val="1"/>
          <dgm:bulletEnabled val="1"/>
        </dgm:presLayoutVars>
      </dgm:prSet>
      <dgm:spPr/>
      <dgm:t>
        <a:bodyPr/>
        <a:lstStyle/>
        <a:p>
          <a:endParaRPr lang="en-US"/>
        </a:p>
      </dgm:t>
    </dgm:pt>
    <dgm:pt modelId="{440DA7BE-655A-4739-A23C-C087DEC354A5}" type="pres">
      <dgm:prSet presAssocID="{8E94E8D9-A24E-49B4-B27E-3C796E7E0990}" presName="quadrantPlaceholder" presStyleCnt="0"/>
      <dgm:spPr/>
    </dgm:pt>
    <dgm:pt modelId="{5D9D5F00-000E-4705-AF9B-C10A96BA8F04}" type="pres">
      <dgm:prSet presAssocID="{8E94E8D9-A24E-49B4-B27E-3C796E7E0990}" presName="center1" presStyleLbl="fgShp" presStyleIdx="0" presStyleCnt="2" custLinFactNeighborX="-2790" custLinFactNeighborY="-17307"/>
      <dgm:spPr/>
    </dgm:pt>
    <dgm:pt modelId="{C20588DB-E6C9-4AAB-9AEB-3C91671F9DDD}" type="pres">
      <dgm:prSet presAssocID="{8E94E8D9-A24E-49B4-B27E-3C796E7E0990}" presName="center2" presStyleLbl="fgShp" presStyleIdx="1" presStyleCnt="2" custLinFactNeighborX="-10" custLinFactNeighborY="16225"/>
      <dgm:spPr/>
    </dgm:pt>
  </dgm:ptLst>
  <dgm:cxnLst>
    <dgm:cxn modelId="{CB2487CC-0B50-4907-AF03-2BB92EDEE5FF}" type="presOf" srcId="{595F552F-AB8F-4FF5-9117-AD27E3C7F56B}" destId="{F2D72089-8CD7-41AF-8865-6E92F1AE873A}" srcOrd="0" destOrd="0" presId="urn:microsoft.com/office/officeart/2005/8/layout/cycle4"/>
    <dgm:cxn modelId="{448A7ED0-381B-4A09-9967-23AB5E97DF74}" srcId="{8E94E8D9-A24E-49B4-B27E-3C796E7E0990}" destId="{76ACD7BE-0E0E-40F2-8281-CBC3994821A4}" srcOrd="13" destOrd="0" parTransId="{501ECD0D-8B2A-4B2F-BAE6-A9CD72AE130A}" sibTransId="{3CC2F184-0615-458E-8FD1-77CBDD92ED21}"/>
    <dgm:cxn modelId="{D8DEE7C4-F152-4241-9659-02A2ADA6A7F3}" srcId="{8E94E8D9-A24E-49B4-B27E-3C796E7E0990}" destId="{835D0AC4-46D4-461E-9B6E-046205387C3E}" srcOrd="5" destOrd="0" parTransId="{6544428C-8895-44AF-AE66-22910D3C215D}" sibTransId="{A257F09E-EA94-48AA-B294-A611C3287FAD}"/>
    <dgm:cxn modelId="{F1637AF0-7A79-4D24-AE81-FA9CF2553DEA}" srcId="{8E94E8D9-A24E-49B4-B27E-3C796E7E0990}" destId="{C00BAF99-23F0-41CD-8866-F5A313B53FAF}" srcOrd="9" destOrd="0" parTransId="{EFF85866-12DB-4AA5-A4E3-7BB2ECC7BAF2}" sibTransId="{F95D55D1-FC79-4AEB-86AB-37F5A9A5AE2E}"/>
    <dgm:cxn modelId="{4544B4DF-B8BD-49FC-A7AC-42AF06F8309B}" srcId="{8E94E8D9-A24E-49B4-B27E-3C796E7E0990}" destId="{595F552F-AB8F-4FF5-9117-AD27E3C7F56B}" srcOrd="1" destOrd="0" parTransId="{0EDF8D5C-77B5-4F45-A72C-F36BC3957260}" sibTransId="{C98FE45C-B040-476D-85FB-DDD17CD11D3B}"/>
    <dgm:cxn modelId="{2E2EE103-5B2A-4609-926F-CD20EE20C56B}" type="presOf" srcId="{8E94E8D9-A24E-49B4-B27E-3C796E7E0990}" destId="{B8D9D3F7-AB3C-4547-991D-BE898B304471}" srcOrd="0" destOrd="0" presId="urn:microsoft.com/office/officeart/2005/8/layout/cycle4"/>
    <dgm:cxn modelId="{5E0FEE41-70C6-49C1-A1F5-9673C5DF898A}" srcId="{8E94E8D9-A24E-49B4-B27E-3C796E7E0990}" destId="{F95D83CA-A52A-411F-9E88-33DB75EDF5BC}" srcOrd="8" destOrd="0" parTransId="{A823B605-D27A-4694-B246-EB747D59B868}" sibTransId="{320CD845-C07E-47D4-A8F8-24E33C252C69}"/>
    <dgm:cxn modelId="{5C1C1FE5-9572-4483-8C16-C4D0492956F6}" srcId="{8E94E8D9-A24E-49B4-B27E-3C796E7E0990}" destId="{E631C960-F0F2-4AE8-B344-B099BA81E14A}" srcOrd="4" destOrd="0" parTransId="{D71EAE3C-F4D4-4329-AC6A-8C4583CF5C2E}" sibTransId="{F956FC1B-2AC4-48AA-B4C4-6CA4B300EF28}"/>
    <dgm:cxn modelId="{22852E6C-FEB4-4741-BBE3-31E3FA190A84}" type="presOf" srcId="{F1ED8296-A59D-4905-B6D0-BD991F76F4FE}" destId="{F3690F96-F221-4D52-86F6-03B56A029347}" srcOrd="0" destOrd="0" presId="urn:microsoft.com/office/officeart/2005/8/layout/cycle4"/>
    <dgm:cxn modelId="{EE89EB28-68C6-41DA-8C91-4D2935965D68}" srcId="{8E94E8D9-A24E-49B4-B27E-3C796E7E0990}" destId="{F1ED8296-A59D-4905-B6D0-BD991F76F4FE}" srcOrd="3" destOrd="0" parTransId="{628F09B6-CFF6-4AB6-85D6-5ADE77840893}" sibTransId="{909735B8-C35D-4F1F-A3A9-5FCE4A02357D}"/>
    <dgm:cxn modelId="{6F11A204-BCDA-4870-B362-7AD9CF4C108E}" srcId="{8E94E8D9-A24E-49B4-B27E-3C796E7E0990}" destId="{EE17DA22-E845-44D9-8A49-63B3CFF774B9}" srcOrd="11" destOrd="0" parTransId="{18E95D72-C4D0-4F86-B217-176AEE2790E5}" sibTransId="{AA1B0305-E8A8-44C6-B80D-9442B54B6D9D}"/>
    <dgm:cxn modelId="{F472F371-7ABD-419C-B336-7D93A81D8F58}" srcId="{8E94E8D9-A24E-49B4-B27E-3C796E7E0990}" destId="{8D4633D1-ECF5-4D21-89BE-A2BB56413402}" srcOrd="15" destOrd="0" parTransId="{4140C0EE-12A6-41C5-95C1-CD837366A0D6}" sibTransId="{B49BDF1F-C2BD-4DB0-BD2E-722C2A7F4CEA}"/>
    <dgm:cxn modelId="{21A26997-E34B-4A34-9D7A-2DA38D4D76ED}" type="presOf" srcId="{92096A1C-E24E-4961-8ECB-FDFB27921941}" destId="{C9645AE1-E9A0-4F5D-96CA-CE1EEA33AA4A}" srcOrd="0" destOrd="0" presId="urn:microsoft.com/office/officeart/2005/8/layout/cycle4"/>
    <dgm:cxn modelId="{0189AF32-0CE6-4096-9B7A-40BF928DCABB}" srcId="{8E94E8D9-A24E-49B4-B27E-3C796E7E0990}" destId="{5B6041C9-1E67-4F34-BE19-A6CB8AB1157F}" srcOrd="16" destOrd="0" parTransId="{102C82ED-A54F-45F5-BB52-74D3C5D88289}" sibTransId="{DCD96761-0A31-4714-864B-9C995B8E94D6}"/>
    <dgm:cxn modelId="{E14CA70A-DF7D-4802-AC35-54D6EBADA8BE}" srcId="{8E94E8D9-A24E-49B4-B27E-3C796E7E0990}" destId="{3B3B7ECD-B599-4DEF-9922-07543526D82A}" srcOrd="7" destOrd="0" parTransId="{79C919CF-45A4-468C-8E5F-07A91D52D5C4}" sibTransId="{C4C8AA2D-E162-444C-8D56-F2B95391BBA8}"/>
    <dgm:cxn modelId="{47B3A177-3D92-4EA1-855C-6AF6A7BB84EA}" srcId="{8E94E8D9-A24E-49B4-B27E-3C796E7E0990}" destId="{26A56991-4369-4887-969B-F611547AFF2B}" srcOrd="6" destOrd="0" parTransId="{BACE23DB-2A83-4986-AA52-33B3F74A07A6}" sibTransId="{FA29718A-38AC-43CF-B082-48E7159896A1}"/>
    <dgm:cxn modelId="{BE9543E7-09CF-4A2E-A124-5756F19AFA12}" srcId="{8E94E8D9-A24E-49B4-B27E-3C796E7E0990}" destId="{AA0F4D58-6DDD-4369-84A4-D3EFD7BB25E5}" srcOrd="10" destOrd="0" parTransId="{4D91030A-F8EB-41E1-934B-E499AB64F6F1}" sibTransId="{CBCB9A7E-0A2E-49CA-A206-0A65FECB8A98}"/>
    <dgm:cxn modelId="{EAFBF8ED-DD59-416E-832B-1FBD28FA79CC}" srcId="{8E94E8D9-A24E-49B4-B27E-3C796E7E0990}" destId="{E759CE6D-7EF9-4A78-8411-15440C91F0A8}" srcOrd="12" destOrd="0" parTransId="{D423EA3C-6F62-4FBE-BE57-9D396DAD313D}" sibTransId="{4792ED9F-7B24-49F1-8B69-8E37B8D50CCF}"/>
    <dgm:cxn modelId="{52C7D8F2-95F5-4506-A9F4-BD420FC910CC}" srcId="{8E94E8D9-A24E-49B4-B27E-3C796E7E0990}" destId="{6BBD4C37-B408-468B-9B27-09EE2842FCC7}" srcOrd="14" destOrd="0" parTransId="{23DE2C38-5E50-4929-9289-A40BA7915E27}" sibTransId="{BA942707-6324-47C6-96D0-8EAC621300D9}"/>
    <dgm:cxn modelId="{4E719019-F4E2-4DC5-BE2E-D2EFF8FCC6D2}" srcId="{8E94E8D9-A24E-49B4-B27E-3C796E7E0990}" destId="{92096A1C-E24E-4961-8ECB-FDFB27921941}" srcOrd="2" destOrd="0" parTransId="{EF281BB8-EAA4-48B2-A5B3-2128CE9559AC}" sibTransId="{96F37B4D-DDE5-4DB0-BDB9-978DFCAEBB08}"/>
    <dgm:cxn modelId="{F8E27AF5-35CB-4E9E-9A03-18DD3D02D732}" type="presOf" srcId="{522F56C2-4EE0-4C30-9308-8139E4334146}" destId="{E6B58BAC-91E6-4D77-8029-32FBD13F7CA9}" srcOrd="0" destOrd="0" presId="urn:microsoft.com/office/officeart/2005/8/layout/cycle4"/>
    <dgm:cxn modelId="{55C8C713-54A2-41C8-8758-B382AB28E244}" srcId="{8E94E8D9-A24E-49B4-B27E-3C796E7E0990}" destId="{522F56C2-4EE0-4C30-9308-8139E4334146}" srcOrd="0" destOrd="0" parTransId="{88F952C9-5DB8-410B-BC7B-F2241DA44ED6}" sibTransId="{EA4CBE3D-9478-4917-B6CF-800222A3F8B9}"/>
    <dgm:cxn modelId="{6BE4F3C2-342A-43F9-97DA-0E42D37218CB}" type="presParOf" srcId="{B8D9D3F7-AB3C-4547-991D-BE898B304471}" destId="{44236262-34F5-4E59-811E-801D8F56657B}" srcOrd="0" destOrd="0" presId="urn:microsoft.com/office/officeart/2005/8/layout/cycle4"/>
    <dgm:cxn modelId="{FFA7999D-E8F9-47FD-AAFE-9883AAE2BE07}" type="presParOf" srcId="{44236262-34F5-4E59-811E-801D8F56657B}" destId="{BD72CEC7-61B3-4172-8E3B-A08DAFB5A19A}" srcOrd="0" destOrd="0" presId="urn:microsoft.com/office/officeart/2005/8/layout/cycle4"/>
    <dgm:cxn modelId="{DFAA154D-1E0D-4603-9475-EEA95958D4E0}" type="presParOf" srcId="{B8D9D3F7-AB3C-4547-991D-BE898B304471}" destId="{884AF3D5-0C17-4013-95CD-94E7C2F56A5F}" srcOrd="1" destOrd="0" presId="urn:microsoft.com/office/officeart/2005/8/layout/cycle4"/>
    <dgm:cxn modelId="{E215BF71-49D1-4C3F-B631-542FB926373F}" type="presParOf" srcId="{884AF3D5-0C17-4013-95CD-94E7C2F56A5F}" destId="{E6B58BAC-91E6-4D77-8029-32FBD13F7CA9}" srcOrd="0" destOrd="0" presId="urn:microsoft.com/office/officeart/2005/8/layout/cycle4"/>
    <dgm:cxn modelId="{AD939259-C408-45AD-870B-0A742591FFF5}" type="presParOf" srcId="{884AF3D5-0C17-4013-95CD-94E7C2F56A5F}" destId="{F2D72089-8CD7-41AF-8865-6E92F1AE873A}" srcOrd="1" destOrd="0" presId="urn:microsoft.com/office/officeart/2005/8/layout/cycle4"/>
    <dgm:cxn modelId="{AE1F7AA7-CC88-4E8A-AFF5-B785CDF9CCA2}" type="presParOf" srcId="{884AF3D5-0C17-4013-95CD-94E7C2F56A5F}" destId="{C9645AE1-E9A0-4F5D-96CA-CE1EEA33AA4A}" srcOrd="2" destOrd="0" presId="urn:microsoft.com/office/officeart/2005/8/layout/cycle4"/>
    <dgm:cxn modelId="{2BAA5C7B-734A-44A3-90C9-14E974412847}" type="presParOf" srcId="{884AF3D5-0C17-4013-95CD-94E7C2F56A5F}" destId="{F3690F96-F221-4D52-86F6-03B56A029347}" srcOrd="3" destOrd="0" presId="urn:microsoft.com/office/officeart/2005/8/layout/cycle4"/>
    <dgm:cxn modelId="{63CB3E24-97B9-4717-934B-F50C7DD83F83}" type="presParOf" srcId="{884AF3D5-0C17-4013-95CD-94E7C2F56A5F}" destId="{440DA7BE-655A-4739-A23C-C087DEC354A5}" srcOrd="4" destOrd="0" presId="urn:microsoft.com/office/officeart/2005/8/layout/cycle4"/>
    <dgm:cxn modelId="{A8693E0B-3482-486D-8B7C-4FE53E0B0624}" type="presParOf" srcId="{B8D9D3F7-AB3C-4547-991D-BE898B304471}" destId="{5D9D5F00-000E-4705-AF9B-C10A96BA8F04}" srcOrd="2" destOrd="0" presId="urn:microsoft.com/office/officeart/2005/8/layout/cycle4"/>
    <dgm:cxn modelId="{C222648A-4F19-4B0A-97FD-BDDBB43F8E09}" type="presParOf" srcId="{B8D9D3F7-AB3C-4547-991D-BE898B304471}" destId="{C20588DB-E6C9-4AAB-9AEB-3C91671F9DDD}"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BDB7ED-2882-45CC-903D-9F76673EACE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791DC8E-D687-411B-8108-2059F62F20E0}">
      <dgm:prSet phldrT="[Text]" custT="1"/>
      <dgm:spPr/>
      <dgm:t>
        <a:bodyPr/>
        <a:lstStyle/>
        <a:p>
          <a:endParaRPr lang="en-US" sz="3600" b="1" dirty="0">
            <a:latin typeface="Arial Narrow" panose="020B0606020202030204" pitchFamily="34" charset="0"/>
          </a:endParaRPr>
        </a:p>
      </dgm:t>
    </dgm:pt>
    <dgm:pt modelId="{9E7F2D36-5762-4EE9-A77A-34F0D7CFD404}" type="parTrans" cxnId="{06EE2C25-215A-49DA-9A64-8B6529E8AC8B}">
      <dgm:prSet/>
      <dgm:spPr/>
      <dgm:t>
        <a:bodyPr/>
        <a:lstStyle/>
        <a:p>
          <a:endParaRPr lang="en-US"/>
        </a:p>
      </dgm:t>
    </dgm:pt>
    <dgm:pt modelId="{EB0DAE82-7F86-4B97-9475-7B3BBEBC01B2}" type="sibTrans" cxnId="{06EE2C25-215A-49DA-9A64-8B6529E8AC8B}">
      <dgm:prSet/>
      <dgm:spPr/>
      <dgm:t>
        <a:bodyPr/>
        <a:lstStyle/>
        <a:p>
          <a:endParaRPr lang="en-US"/>
        </a:p>
      </dgm:t>
    </dgm:pt>
    <dgm:pt modelId="{885825A7-9C3C-40A8-81D7-171F842DEB8A}">
      <dgm:prSet phldrT="[Text]" custT="1"/>
      <dgm:spPr/>
      <dgm:t>
        <a:bodyPr/>
        <a:lstStyle/>
        <a:p>
          <a:endParaRPr lang="en-US" sz="3600" b="1" dirty="0">
            <a:latin typeface="Arial Narrow" panose="020B0606020202030204" pitchFamily="34" charset="0"/>
          </a:endParaRPr>
        </a:p>
      </dgm:t>
    </dgm:pt>
    <dgm:pt modelId="{79033C5E-6383-4957-8693-2D87595AA36B}" type="parTrans" cxnId="{F4BFFFCF-B425-4147-A700-94E6B3B360AB}">
      <dgm:prSet/>
      <dgm:spPr/>
      <dgm:t>
        <a:bodyPr/>
        <a:lstStyle/>
        <a:p>
          <a:endParaRPr lang="en-US"/>
        </a:p>
      </dgm:t>
    </dgm:pt>
    <dgm:pt modelId="{CFB47BC7-DB9A-427B-861A-6F36348F66F4}" type="sibTrans" cxnId="{F4BFFFCF-B425-4147-A700-94E6B3B360AB}">
      <dgm:prSet/>
      <dgm:spPr/>
      <dgm:t>
        <a:bodyPr/>
        <a:lstStyle/>
        <a:p>
          <a:endParaRPr lang="en-US"/>
        </a:p>
      </dgm:t>
    </dgm:pt>
    <dgm:pt modelId="{758F8604-A361-4519-8755-33B68ADA0E9D}">
      <dgm:prSet phldrT="[Text]" custT="1"/>
      <dgm:spPr/>
      <dgm:t>
        <a:bodyPr/>
        <a:lstStyle/>
        <a:p>
          <a:endParaRPr lang="en-US" sz="3600" b="1" dirty="0">
            <a:latin typeface="Arial Narrow" panose="020B0606020202030204" pitchFamily="34" charset="0"/>
          </a:endParaRPr>
        </a:p>
      </dgm:t>
    </dgm:pt>
    <dgm:pt modelId="{06C61A0B-A16B-4D83-894B-1F40BD23373D}" type="parTrans" cxnId="{1B4B3E1E-F6DD-4B75-A440-4723BD999151}">
      <dgm:prSet/>
      <dgm:spPr/>
      <dgm:t>
        <a:bodyPr/>
        <a:lstStyle/>
        <a:p>
          <a:endParaRPr lang="en-US"/>
        </a:p>
      </dgm:t>
    </dgm:pt>
    <dgm:pt modelId="{0DD9A3DC-6342-4819-B135-36633E464D47}" type="sibTrans" cxnId="{1B4B3E1E-F6DD-4B75-A440-4723BD999151}">
      <dgm:prSet/>
      <dgm:spPr/>
      <dgm:t>
        <a:bodyPr/>
        <a:lstStyle/>
        <a:p>
          <a:endParaRPr lang="en-US"/>
        </a:p>
      </dgm:t>
    </dgm:pt>
    <dgm:pt modelId="{0E85ADDE-17EC-4334-A9E8-3E6C7C80CACF}">
      <dgm:prSet/>
      <dgm:spPr/>
      <dgm:t>
        <a:bodyPr/>
        <a:lstStyle/>
        <a:p>
          <a:endParaRPr lang="en-US"/>
        </a:p>
      </dgm:t>
    </dgm:pt>
    <dgm:pt modelId="{49F3D634-C19D-47B1-90AC-3EB1C8D58C8C}" type="parTrans" cxnId="{3200F84F-05BD-4065-962A-41C9330A423A}">
      <dgm:prSet/>
      <dgm:spPr/>
      <dgm:t>
        <a:bodyPr/>
        <a:lstStyle/>
        <a:p>
          <a:endParaRPr lang="en-US"/>
        </a:p>
      </dgm:t>
    </dgm:pt>
    <dgm:pt modelId="{E26CF32A-DFF7-43BB-AAE9-E02FF34E6DA9}" type="sibTrans" cxnId="{3200F84F-05BD-4065-962A-41C9330A423A}">
      <dgm:prSet/>
      <dgm:spPr/>
      <dgm:t>
        <a:bodyPr/>
        <a:lstStyle/>
        <a:p>
          <a:endParaRPr lang="en-US"/>
        </a:p>
      </dgm:t>
    </dgm:pt>
    <dgm:pt modelId="{49114348-0C03-4F39-954E-10DEA8845BC8}" type="pres">
      <dgm:prSet presAssocID="{DEBDB7ED-2882-45CC-903D-9F76673EACE4}" presName="rootnode" presStyleCnt="0">
        <dgm:presLayoutVars>
          <dgm:chMax/>
          <dgm:chPref/>
          <dgm:dir/>
          <dgm:animLvl val="lvl"/>
        </dgm:presLayoutVars>
      </dgm:prSet>
      <dgm:spPr/>
      <dgm:t>
        <a:bodyPr/>
        <a:lstStyle/>
        <a:p>
          <a:endParaRPr lang="en-US"/>
        </a:p>
      </dgm:t>
    </dgm:pt>
    <dgm:pt modelId="{6D5F0356-83F1-4A0D-80A1-F898189211BF}" type="pres">
      <dgm:prSet presAssocID="{0791DC8E-D687-411B-8108-2059F62F20E0}" presName="composite" presStyleCnt="0"/>
      <dgm:spPr/>
    </dgm:pt>
    <dgm:pt modelId="{A01B5AED-68F5-4448-9F01-EC96B8D7FDA7}" type="pres">
      <dgm:prSet presAssocID="{0791DC8E-D687-411B-8108-2059F62F20E0}" presName="LShape" presStyleLbl="alignNode1" presStyleIdx="0" presStyleCnt="7"/>
      <dgm:spPr/>
    </dgm:pt>
    <dgm:pt modelId="{156840AF-065A-405E-9D00-0636F5F8720A}" type="pres">
      <dgm:prSet presAssocID="{0791DC8E-D687-411B-8108-2059F62F20E0}" presName="ParentText" presStyleLbl="revTx" presStyleIdx="0" presStyleCnt="4" custScaleX="69188" custScaleY="35028" custLinFactNeighborX="-29440" custLinFactNeighborY="-92526">
        <dgm:presLayoutVars>
          <dgm:chMax val="0"/>
          <dgm:chPref val="0"/>
          <dgm:bulletEnabled val="1"/>
        </dgm:presLayoutVars>
      </dgm:prSet>
      <dgm:spPr/>
      <dgm:t>
        <a:bodyPr/>
        <a:lstStyle/>
        <a:p>
          <a:endParaRPr lang="en-US"/>
        </a:p>
      </dgm:t>
    </dgm:pt>
    <dgm:pt modelId="{1F7D588F-D2AE-4487-8CAA-C89FB2A76B2D}" type="pres">
      <dgm:prSet presAssocID="{0791DC8E-D687-411B-8108-2059F62F20E0}" presName="Triangle" presStyleLbl="alignNode1" presStyleIdx="1" presStyleCnt="7"/>
      <dgm:spPr/>
    </dgm:pt>
    <dgm:pt modelId="{28A5AB20-9695-4879-93BB-8ADBF4E00A5C}" type="pres">
      <dgm:prSet presAssocID="{EB0DAE82-7F86-4B97-9475-7B3BBEBC01B2}" presName="sibTrans" presStyleCnt="0"/>
      <dgm:spPr/>
    </dgm:pt>
    <dgm:pt modelId="{F5ADBD5B-3C50-4E57-831D-51373EA03C2C}" type="pres">
      <dgm:prSet presAssocID="{EB0DAE82-7F86-4B97-9475-7B3BBEBC01B2}" presName="space" presStyleCnt="0"/>
      <dgm:spPr/>
    </dgm:pt>
    <dgm:pt modelId="{3678F2DA-F3E5-4D1E-93F3-B89F0BBBD696}" type="pres">
      <dgm:prSet presAssocID="{885825A7-9C3C-40A8-81D7-171F842DEB8A}" presName="composite" presStyleCnt="0"/>
      <dgm:spPr/>
    </dgm:pt>
    <dgm:pt modelId="{208C1C4C-E913-428A-90AC-5ABF42B4E3D3}" type="pres">
      <dgm:prSet presAssocID="{885825A7-9C3C-40A8-81D7-171F842DEB8A}" presName="LShape" presStyleLbl="alignNode1" presStyleIdx="2" presStyleCnt="7"/>
      <dgm:spPr/>
    </dgm:pt>
    <dgm:pt modelId="{C4266094-0EC1-496E-A420-E3D48BA5FF08}" type="pres">
      <dgm:prSet presAssocID="{885825A7-9C3C-40A8-81D7-171F842DEB8A}" presName="ParentText" presStyleLbl="revTx" presStyleIdx="1" presStyleCnt="4">
        <dgm:presLayoutVars>
          <dgm:chMax val="0"/>
          <dgm:chPref val="0"/>
          <dgm:bulletEnabled val="1"/>
        </dgm:presLayoutVars>
      </dgm:prSet>
      <dgm:spPr/>
      <dgm:t>
        <a:bodyPr/>
        <a:lstStyle/>
        <a:p>
          <a:endParaRPr lang="en-US"/>
        </a:p>
      </dgm:t>
    </dgm:pt>
    <dgm:pt modelId="{F1822296-1352-4F41-94B2-77182B67647B}" type="pres">
      <dgm:prSet presAssocID="{885825A7-9C3C-40A8-81D7-171F842DEB8A}" presName="Triangle" presStyleLbl="alignNode1" presStyleIdx="3" presStyleCnt="7"/>
      <dgm:spPr/>
    </dgm:pt>
    <dgm:pt modelId="{66919881-5D1F-44FA-85C6-F8C8142802AE}" type="pres">
      <dgm:prSet presAssocID="{CFB47BC7-DB9A-427B-861A-6F36348F66F4}" presName="sibTrans" presStyleCnt="0"/>
      <dgm:spPr/>
    </dgm:pt>
    <dgm:pt modelId="{F3035AC7-BADE-492C-9B2B-0EFF68CB9482}" type="pres">
      <dgm:prSet presAssocID="{CFB47BC7-DB9A-427B-861A-6F36348F66F4}" presName="space" presStyleCnt="0"/>
      <dgm:spPr/>
    </dgm:pt>
    <dgm:pt modelId="{D18BE28F-B1CD-4182-918D-1E56AB4AABAE}" type="pres">
      <dgm:prSet presAssocID="{758F8604-A361-4519-8755-33B68ADA0E9D}" presName="composite" presStyleCnt="0"/>
      <dgm:spPr/>
    </dgm:pt>
    <dgm:pt modelId="{8BE6BADA-C7F8-4D0F-BF71-B099B1FF9F80}" type="pres">
      <dgm:prSet presAssocID="{758F8604-A361-4519-8755-33B68ADA0E9D}" presName="LShape" presStyleLbl="alignNode1" presStyleIdx="4" presStyleCnt="7" custAng="0"/>
      <dgm:spPr/>
    </dgm:pt>
    <dgm:pt modelId="{10B5C35E-F701-49BF-B273-C791DD7730DD}" type="pres">
      <dgm:prSet presAssocID="{758F8604-A361-4519-8755-33B68ADA0E9D}" presName="ParentText" presStyleLbl="revTx" presStyleIdx="2" presStyleCnt="4">
        <dgm:presLayoutVars>
          <dgm:chMax val="0"/>
          <dgm:chPref val="0"/>
          <dgm:bulletEnabled val="1"/>
        </dgm:presLayoutVars>
      </dgm:prSet>
      <dgm:spPr/>
      <dgm:t>
        <a:bodyPr/>
        <a:lstStyle/>
        <a:p>
          <a:endParaRPr lang="en-US"/>
        </a:p>
      </dgm:t>
    </dgm:pt>
    <dgm:pt modelId="{FB640842-2F96-45B3-BF24-35002B43544E}" type="pres">
      <dgm:prSet presAssocID="{758F8604-A361-4519-8755-33B68ADA0E9D}" presName="Triangle" presStyleLbl="alignNode1" presStyleIdx="5" presStyleCnt="7"/>
      <dgm:spPr/>
    </dgm:pt>
    <dgm:pt modelId="{11EF9F2A-4F3A-4D9F-AD4A-9324B83BB61A}" type="pres">
      <dgm:prSet presAssocID="{0DD9A3DC-6342-4819-B135-36633E464D47}" presName="sibTrans" presStyleCnt="0"/>
      <dgm:spPr/>
    </dgm:pt>
    <dgm:pt modelId="{D34B09F2-FA50-42D0-B8C6-3D9F0E0CDECA}" type="pres">
      <dgm:prSet presAssocID="{0DD9A3DC-6342-4819-B135-36633E464D47}" presName="space" presStyleCnt="0"/>
      <dgm:spPr/>
    </dgm:pt>
    <dgm:pt modelId="{F5FE827F-5BB7-48CA-9FB3-1BE34175CE80}" type="pres">
      <dgm:prSet presAssocID="{0E85ADDE-17EC-4334-A9E8-3E6C7C80CACF}" presName="composite" presStyleCnt="0"/>
      <dgm:spPr/>
    </dgm:pt>
    <dgm:pt modelId="{4B238A73-62A3-4EC2-AC6F-15F870D9C05B}" type="pres">
      <dgm:prSet presAssocID="{0E85ADDE-17EC-4334-A9E8-3E6C7C80CACF}" presName="LShape" presStyleLbl="alignNode1" presStyleIdx="6" presStyleCnt="7"/>
      <dgm:spPr/>
    </dgm:pt>
    <dgm:pt modelId="{AF3568DB-E309-4CBF-B911-4A7A4BDC9C73}" type="pres">
      <dgm:prSet presAssocID="{0E85ADDE-17EC-4334-A9E8-3E6C7C80CACF}" presName="ParentText" presStyleLbl="revTx" presStyleIdx="3" presStyleCnt="4">
        <dgm:presLayoutVars>
          <dgm:chMax val="0"/>
          <dgm:chPref val="0"/>
          <dgm:bulletEnabled val="1"/>
        </dgm:presLayoutVars>
      </dgm:prSet>
      <dgm:spPr/>
      <dgm:t>
        <a:bodyPr/>
        <a:lstStyle/>
        <a:p>
          <a:endParaRPr lang="en-US"/>
        </a:p>
      </dgm:t>
    </dgm:pt>
  </dgm:ptLst>
  <dgm:cxnLst>
    <dgm:cxn modelId="{3200F84F-05BD-4065-962A-41C9330A423A}" srcId="{DEBDB7ED-2882-45CC-903D-9F76673EACE4}" destId="{0E85ADDE-17EC-4334-A9E8-3E6C7C80CACF}" srcOrd="3" destOrd="0" parTransId="{49F3D634-C19D-47B1-90AC-3EB1C8D58C8C}" sibTransId="{E26CF32A-DFF7-43BB-AAE9-E02FF34E6DA9}"/>
    <dgm:cxn modelId="{DE9C1A2D-26F3-4DDF-8E45-9D90DE7BE490}" type="presOf" srcId="{0E85ADDE-17EC-4334-A9E8-3E6C7C80CACF}" destId="{AF3568DB-E309-4CBF-B911-4A7A4BDC9C73}" srcOrd="0" destOrd="0" presId="urn:microsoft.com/office/officeart/2009/3/layout/StepUpProcess"/>
    <dgm:cxn modelId="{287805CF-8410-49DC-A7E9-21AAFFFDECF4}" type="presOf" srcId="{758F8604-A361-4519-8755-33B68ADA0E9D}" destId="{10B5C35E-F701-49BF-B273-C791DD7730DD}" srcOrd="0" destOrd="0" presId="urn:microsoft.com/office/officeart/2009/3/layout/StepUpProcess"/>
    <dgm:cxn modelId="{F4BFFFCF-B425-4147-A700-94E6B3B360AB}" srcId="{DEBDB7ED-2882-45CC-903D-9F76673EACE4}" destId="{885825A7-9C3C-40A8-81D7-171F842DEB8A}" srcOrd="1" destOrd="0" parTransId="{79033C5E-6383-4957-8693-2D87595AA36B}" sibTransId="{CFB47BC7-DB9A-427B-861A-6F36348F66F4}"/>
    <dgm:cxn modelId="{4D5CF39B-053A-47C1-AF9A-8669F6C75A86}" type="presOf" srcId="{0791DC8E-D687-411B-8108-2059F62F20E0}" destId="{156840AF-065A-405E-9D00-0636F5F8720A}" srcOrd="0" destOrd="0" presId="urn:microsoft.com/office/officeart/2009/3/layout/StepUpProcess"/>
    <dgm:cxn modelId="{BED53FDD-AAEC-4F5C-9C77-A8267D28B8AD}" type="presOf" srcId="{885825A7-9C3C-40A8-81D7-171F842DEB8A}" destId="{C4266094-0EC1-496E-A420-E3D48BA5FF08}" srcOrd="0" destOrd="0" presId="urn:microsoft.com/office/officeart/2009/3/layout/StepUpProcess"/>
    <dgm:cxn modelId="{1B4B3E1E-F6DD-4B75-A440-4723BD999151}" srcId="{DEBDB7ED-2882-45CC-903D-9F76673EACE4}" destId="{758F8604-A361-4519-8755-33B68ADA0E9D}" srcOrd="2" destOrd="0" parTransId="{06C61A0B-A16B-4D83-894B-1F40BD23373D}" sibTransId="{0DD9A3DC-6342-4819-B135-36633E464D47}"/>
    <dgm:cxn modelId="{06EE2C25-215A-49DA-9A64-8B6529E8AC8B}" srcId="{DEBDB7ED-2882-45CC-903D-9F76673EACE4}" destId="{0791DC8E-D687-411B-8108-2059F62F20E0}" srcOrd="0" destOrd="0" parTransId="{9E7F2D36-5762-4EE9-A77A-34F0D7CFD404}" sibTransId="{EB0DAE82-7F86-4B97-9475-7B3BBEBC01B2}"/>
    <dgm:cxn modelId="{F5DC2B2A-8076-4113-9129-D52B1AA815E7}" type="presOf" srcId="{DEBDB7ED-2882-45CC-903D-9F76673EACE4}" destId="{49114348-0C03-4F39-954E-10DEA8845BC8}" srcOrd="0" destOrd="0" presId="urn:microsoft.com/office/officeart/2009/3/layout/StepUpProcess"/>
    <dgm:cxn modelId="{DE1FA1C2-541A-4DB7-865D-8A3275CD39EF}" type="presParOf" srcId="{49114348-0C03-4F39-954E-10DEA8845BC8}" destId="{6D5F0356-83F1-4A0D-80A1-F898189211BF}" srcOrd="0" destOrd="0" presId="urn:microsoft.com/office/officeart/2009/3/layout/StepUpProcess"/>
    <dgm:cxn modelId="{262233C8-A165-4A9A-B6DE-2C379841EAA2}" type="presParOf" srcId="{6D5F0356-83F1-4A0D-80A1-F898189211BF}" destId="{A01B5AED-68F5-4448-9F01-EC96B8D7FDA7}" srcOrd="0" destOrd="0" presId="urn:microsoft.com/office/officeart/2009/3/layout/StepUpProcess"/>
    <dgm:cxn modelId="{B2326BAA-C2B3-4DAD-9728-479267C4EFE8}" type="presParOf" srcId="{6D5F0356-83F1-4A0D-80A1-F898189211BF}" destId="{156840AF-065A-405E-9D00-0636F5F8720A}" srcOrd="1" destOrd="0" presId="urn:microsoft.com/office/officeart/2009/3/layout/StepUpProcess"/>
    <dgm:cxn modelId="{FEC1CE19-CB7B-4F7D-AB17-C43095D6CE39}" type="presParOf" srcId="{6D5F0356-83F1-4A0D-80A1-F898189211BF}" destId="{1F7D588F-D2AE-4487-8CAA-C89FB2A76B2D}" srcOrd="2" destOrd="0" presId="urn:microsoft.com/office/officeart/2009/3/layout/StepUpProcess"/>
    <dgm:cxn modelId="{E70426FD-062C-4009-84DA-304F7AFEAC08}" type="presParOf" srcId="{49114348-0C03-4F39-954E-10DEA8845BC8}" destId="{28A5AB20-9695-4879-93BB-8ADBF4E00A5C}" srcOrd="1" destOrd="0" presId="urn:microsoft.com/office/officeart/2009/3/layout/StepUpProcess"/>
    <dgm:cxn modelId="{85730AEF-E490-44CB-9A74-A58664A20713}" type="presParOf" srcId="{28A5AB20-9695-4879-93BB-8ADBF4E00A5C}" destId="{F5ADBD5B-3C50-4E57-831D-51373EA03C2C}" srcOrd="0" destOrd="0" presId="urn:microsoft.com/office/officeart/2009/3/layout/StepUpProcess"/>
    <dgm:cxn modelId="{20C7C88A-C4F5-4DD0-99AE-416D6CA976EF}" type="presParOf" srcId="{49114348-0C03-4F39-954E-10DEA8845BC8}" destId="{3678F2DA-F3E5-4D1E-93F3-B89F0BBBD696}" srcOrd="2" destOrd="0" presId="urn:microsoft.com/office/officeart/2009/3/layout/StepUpProcess"/>
    <dgm:cxn modelId="{3F65825B-9679-4F0A-9DB9-56613054D4CA}" type="presParOf" srcId="{3678F2DA-F3E5-4D1E-93F3-B89F0BBBD696}" destId="{208C1C4C-E913-428A-90AC-5ABF42B4E3D3}" srcOrd="0" destOrd="0" presId="urn:microsoft.com/office/officeart/2009/3/layout/StepUpProcess"/>
    <dgm:cxn modelId="{41F46446-B388-45B6-B784-6DDA270A2BE3}" type="presParOf" srcId="{3678F2DA-F3E5-4D1E-93F3-B89F0BBBD696}" destId="{C4266094-0EC1-496E-A420-E3D48BA5FF08}" srcOrd="1" destOrd="0" presId="urn:microsoft.com/office/officeart/2009/3/layout/StepUpProcess"/>
    <dgm:cxn modelId="{92D1C866-E57F-4FFB-B781-A6EF6E13CD7D}" type="presParOf" srcId="{3678F2DA-F3E5-4D1E-93F3-B89F0BBBD696}" destId="{F1822296-1352-4F41-94B2-77182B67647B}" srcOrd="2" destOrd="0" presId="urn:microsoft.com/office/officeart/2009/3/layout/StepUpProcess"/>
    <dgm:cxn modelId="{DFCB77AA-3D07-4B96-BAAF-F26995A29CC8}" type="presParOf" srcId="{49114348-0C03-4F39-954E-10DEA8845BC8}" destId="{66919881-5D1F-44FA-85C6-F8C8142802AE}" srcOrd="3" destOrd="0" presId="urn:microsoft.com/office/officeart/2009/3/layout/StepUpProcess"/>
    <dgm:cxn modelId="{CF6B6885-4935-4056-B3CF-5052728EEDDB}" type="presParOf" srcId="{66919881-5D1F-44FA-85C6-F8C8142802AE}" destId="{F3035AC7-BADE-492C-9B2B-0EFF68CB9482}" srcOrd="0" destOrd="0" presId="urn:microsoft.com/office/officeart/2009/3/layout/StepUpProcess"/>
    <dgm:cxn modelId="{D1F87502-9471-44B1-A2E6-77F260381B47}" type="presParOf" srcId="{49114348-0C03-4F39-954E-10DEA8845BC8}" destId="{D18BE28F-B1CD-4182-918D-1E56AB4AABAE}" srcOrd="4" destOrd="0" presId="urn:microsoft.com/office/officeart/2009/3/layout/StepUpProcess"/>
    <dgm:cxn modelId="{AF7E8244-FB3A-4A1A-8753-BB6F54EB3D84}" type="presParOf" srcId="{D18BE28F-B1CD-4182-918D-1E56AB4AABAE}" destId="{8BE6BADA-C7F8-4D0F-BF71-B099B1FF9F80}" srcOrd="0" destOrd="0" presId="urn:microsoft.com/office/officeart/2009/3/layout/StepUpProcess"/>
    <dgm:cxn modelId="{65A14981-123C-491D-8BEE-7114FCF45EE4}" type="presParOf" srcId="{D18BE28F-B1CD-4182-918D-1E56AB4AABAE}" destId="{10B5C35E-F701-49BF-B273-C791DD7730DD}" srcOrd="1" destOrd="0" presId="urn:microsoft.com/office/officeart/2009/3/layout/StepUpProcess"/>
    <dgm:cxn modelId="{3CB160DE-AC8B-4272-99FD-11901A8F9C3B}" type="presParOf" srcId="{D18BE28F-B1CD-4182-918D-1E56AB4AABAE}" destId="{FB640842-2F96-45B3-BF24-35002B43544E}" srcOrd="2" destOrd="0" presId="urn:microsoft.com/office/officeart/2009/3/layout/StepUpProcess"/>
    <dgm:cxn modelId="{F19CAE8F-9179-4E7F-871B-897F50196C3F}" type="presParOf" srcId="{49114348-0C03-4F39-954E-10DEA8845BC8}" destId="{11EF9F2A-4F3A-4D9F-AD4A-9324B83BB61A}" srcOrd="5" destOrd="0" presId="urn:microsoft.com/office/officeart/2009/3/layout/StepUpProcess"/>
    <dgm:cxn modelId="{0D4E9081-D4C1-45D7-9FB1-3DCA6B54BE87}" type="presParOf" srcId="{11EF9F2A-4F3A-4D9F-AD4A-9324B83BB61A}" destId="{D34B09F2-FA50-42D0-B8C6-3D9F0E0CDECA}" srcOrd="0" destOrd="0" presId="urn:microsoft.com/office/officeart/2009/3/layout/StepUpProcess"/>
    <dgm:cxn modelId="{E8B20AF0-C07C-48BA-99C4-7B740D3696B7}" type="presParOf" srcId="{49114348-0C03-4F39-954E-10DEA8845BC8}" destId="{F5FE827F-5BB7-48CA-9FB3-1BE34175CE80}" srcOrd="6" destOrd="0" presId="urn:microsoft.com/office/officeart/2009/3/layout/StepUpProcess"/>
    <dgm:cxn modelId="{E3561982-9F5D-47A2-B5A6-C8B39F9E8AC6}" type="presParOf" srcId="{F5FE827F-5BB7-48CA-9FB3-1BE34175CE80}" destId="{4B238A73-62A3-4EC2-AC6F-15F870D9C05B}" srcOrd="0" destOrd="0" presId="urn:microsoft.com/office/officeart/2009/3/layout/StepUpProcess"/>
    <dgm:cxn modelId="{7562896C-2310-4307-B298-B0C2A2094FF8}" type="presParOf" srcId="{F5FE827F-5BB7-48CA-9FB3-1BE34175CE80}" destId="{AF3568DB-E309-4CBF-B911-4A7A4BDC9C7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58BAC-91E6-4D77-8029-32FBD13F7CA9}">
      <dsp:nvSpPr>
        <dsp:cNvPr id="0" name=""/>
        <dsp:cNvSpPr/>
      </dsp:nvSpPr>
      <dsp:spPr>
        <a:xfrm>
          <a:off x="1672892" y="270760"/>
          <a:ext cx="2346282" cy="2346282"/>
        </a:xfrm>
        <a:prstGeom prst="pieWedge">
          <a:avLst/>
        </a:prstGeom>
        <a:solidFill>
          <a:schemeClr val="accent4">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GB" sz="2000" b="1" kern="1200" dirty="0"/>
        </a:p>
      </dsp:txBody>
      <dsp:txXfrm>
        <a:off x="2360102" y="957970"/>
        <a:ext cx="1659072" cy="1659072"/>
      </dsp:txXfrm>
    </dsp:sp>
    <dsp:sp modelId="{F2D72089-8CD7-41AF-8865-6E92F1AE873A}">
      <dsp:nvSpPr>
        <dsp:cNvPr id="0" name=""/>
        <dsp:cNvSpPr/>
      </dsp:nvSpPr>
      <dsp:spPr>
        <a:xfrm rot="5400000">
          <a:off x="4118186" y="308864"/>
          <a:ext cx="2346282" cy="2346282"/>
        </a:xfrm>
        <a:prstGeom prst="pieWedge">
          <a:avLst/>
        </a:prstGeom>
        <a:solidFill>
          <a:srgbClr val="E7DEF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latin typeface="Arial Narrow" panose="020B0606020202030204" pitchFamily="34" charset="0"/>
            </a:rPr>
            <a:t>Knowledge of pathogens and their hosts</a:t>
          </a:r>
        </a:p>
      </dsp:txBody>
      <dsp:txXfrm rot="-5400000">
        <a:off x="4118186" y="996074"/>
        <a:ext cx="1659072" cy="1659072"/>
      </dsp:txXfrm>
    </dsp:sp>
    <dsp:sp modelId="{C9645AE1-E9A0-4F5D-96CA-CE1EEA33AA4A}">
      <dsp:nvSpPr>
        <dsp:cNvPr id="0" name=""/>
        <dsp:cNvSpPr/>
      </dsp:nvSpPr>
      <dsp:spPr>
        <a:xfrm rot="10800000">
          <a:off x="4118186" y="2763520"/>
          <a:ext cx="2346282" cy="2346282"/>
        </a:xfrm>
        <a:prstGeom prst="pieWedge">
          <a:avLst/>
        </a:prstGeom>
        <a:solidFill>
          <a:schemeClr val="accent6">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latin typeface="Arial Narrow" panose="020B0606020202030204" pitchFamily="34" charset="0"/>
            </a:rPr>
            <a:t>Aquatic management  and health control</a:t>
          </a:r>
        </a:p>
      </dsp:txBody>
      <dsp:txXfrm rot="10800000">
        <a:off x="4118186" y="2763520"/>
        <a:ext cx="1659072" cy="1659072"/>
      </dsp:txXfrm>
    </dsp:sp>
    <dsp:sp modelId="{F3690F96-F221-4D52-86F6-03B56A029347}">
      <dsp:nvSpPr>
        <dsp:cNvPr id="0" name=""/>
        <dsp:cNvSpPr/>
      </dsp:nvSpPr>
      <dsp:spPr>
        <a:xfrm rot="16200000">
          <a:off x="1663530" y="2763520"/>
          <a:ext cx="2346282" cy="2346282"/>
        </a:xfrm>
        <a:prstGeom prst="pieWedge">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latin typeface="Arial Narrow" panose="020B0606020202030204" pitchFamily="34" charset="0"/>
            </a:rPr>
            <a:t>Ecosystem change</a:t>
          </a:r>
        </a:p>
      </dsp:txBody>
      <dsp:txXfrm rot="5400000">
        <a:off x="2350740" y="2763520"/>
        <a:ext cx="1659072" cy="1659072"/>
      </dsp:txXfrm>
    </dsp:sp>
    <dsp:sp modelId="{5D9D5F00-000E-4705-AF9B-C10A96BA8F04}">
      <dsp:nvSpPr>
        <dsp:cNvPr id="0" name=""/>
        <dsp:cNvSpPr/>
      </dsp:nvSpPr>
      <dsp:spPr>
        <a:xfrm>
          <a:off x="3636353" y="2099738"/>
          <a:ext cx="810090" cy="704426"/>
        </a:xfrm>
        <a:prstGeom prst="circular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0588DB-E6C9-4AAB-9AEB-3C91671F9DDD}">
      <dsp:nvSpPr>
        <dsp:cNvPr id="0" name=""/>
        <dsp:cNvSpPr/>
      </dsp:nvSpPr>
      <dsp:spPr>
        <a:xfrm rot="10800000">
          <a:off x="3658873" y="2606880"/>
          <a:ext cx="810090" cy="704426"/>
        </a:xfrm>
        <a:prstGeom prst="circular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B5AED-68F5-4448-9F01-EC96B8D7FDA7}">
      <dsp:nvSpPr>
        <dsp:cNvPr id="0" name=""/>
        <dsp:cNvSpPr/>
      </dsp:nvSpPr>
      <dsp:spPr>
        <a:xfrm rot="5400000">
          <a:off x="548092" y="2245326"/>
          <a:ext cx="1638583" cy="272656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840AF-065A-405E-9D00-0636F5F8720A}">
      <dsp:nvSpPr>
        <dsp:cNvPr id="0" name=""/>
        <dsp:cNvSpPr/>
      </dsp:nvSpPr>
      <dsp:spPr>
        <a:xfrm>
          <a:off x="0" y="1764499"/>
          <a:ext cx="1703103" cy="75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endParaRPr lang="en-US" sz="3600" b="1" kern="1200" dirty="0">
            <a:latin typeface="Arial Narrow" panose="020B0606020202030204" pitchFamily="34" charset="0"/>
          </a:endParaRPr>
        </a:p>
      </dsp:txBody>
      <dsp:txXfrm>
        <a:off x="0" y="1764499"/>
        <a:ext cx="1703103" cy="755799"/>
      </dsp:txXfrm>
    </dsp:sp>
    <dsp:sp modelId="{1F7D588F-D2AE-4487-8CAA-C89FB2A76B2D}">
      <dsp:nvSpPr>
        <dsp:cNvPr id="0" name=""/>
        <dsp:cNvSpPr/>
      </dsp:nvSpPr>
      <dsp:spPr>
        <a:xfrm>
          <a:off x="2271686" y="2044594"/>
          <a:ext cx="464445" cy="46444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C1C4C-E913-428A-90AC-5ABF42B4E3D3}">
      <dsp:nvSpPr>
        <dsp:cNvPr id="0" name=""/>
        <dsp:cNvSpPr/>
      </dsp:nvSpPr>
      <dsp:spPr>
        <a:xfrm rot="5400000">
          <a:off x="3561522" y="1499650"/>
          <a:ext cx="1638583" cy="272656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66094-0EC1-496E-A420-E3D48BA5FF08}">
      <dsp:nvSpPr>
        <dsp:cNvPr id="0" name=""/>
        <dsp:cNvSpPr/>
      </dsp:nvSpPr>
      <dsp:spPr>
        <a:xfrm>
          <a:off x="3288001" y="2314306"/>
          <a:ext cx="2461559" cy="215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endParaRPr lang="en-US" sz="3600" b="1" kern="1200" dirty="0">
            <a:latin typeface="Arial Narrow" panose="020B0606020202030204" pitchFamily="34" charset="0"/>
          </a:endParaRPr>
        </a:p>
      </dsp:txBody>
      <dsp:txXfrm>
        <a:off x="3288001" y="2314306"/>
        <a:ext cx="2461559" cy="2157700"/>
      </dsp:txXfrm>
    </dsp:sp>
    <dsp:sp modelId="{F1822296-1352-4F41-94B2-77182B67647B}">
      <dsp:nvSpPr>
        <dsp:cNvPr id="0" name=""/>
        <dsp:cNvSpPr/>
      </dsp:nvSpPr>
      <dsp:spPr>
        <a:xfrm>
          <a:off x="5285115" y="1298918"/>
          <a:ext cx="464445" cy="46444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E6BADA-C7F8-4D0F-BF71-B099B1FF9F80}">
      <dsp:nvSpPr>
        <dsp:cNvPr id="0" name=""/>
        <dsp:cNvSpPr/>
      </dsp:nvSpPr>
      <dsp:spPr>
        <a:xfrm rot="5400000">
          <a:off x="6574951" y="753974"/>
          <a:ext cx="1638583" cy="272656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5C35E-F701-49BF-B273-C791DD7730DD}">
      <dsp:nvSpPr>
        <dsp:cNvPr id="0" name=""/>
        <dsp:cNvSpPr/>
      </dsp:nvSpPr>
      <dsp:spPr>
        <a:xfrm>
          <a:off x="6301431" y="1568630"/>
          <a:ext cx="2461559" cy="215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endParaRPr lang="en-US" sz="3600" b="1" kern="1200" dirty="0">
            <a:latin typeface="Arial Narrow" panose="020B0606020202030204" pitchFamily="34" charset="0"/>
          </a:endParaRPr>
        </a:p>
      </dsp:txBody>
      <dsp:txXfrm>
        <a:off x="6301431" y="1568630"/>
        <a:ext cx="2461559" cy="2157700"/>
      </dsp:txXfrm>
    </dsp:sp>
    <dsp:sp modelId="{FB640842-2F96-45B3-BF24-35002B43544E}">
      <dsp:nvSpPr>
        <dsp:cNvPr id="0" name=""/>
        <dsp:cNvSpPr/>
      </dsp:nvSpPr>
      <dsp:spPr>
        <a:xfrm>
          <a:off x="8298545" y="553241"/>
          <a:ext cx="464445" cy="46444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38A73-62A3-4EC2-AC6F-15F870D9C05B}">
      <dsp:nvSpPr>
        <dsp:cNvPr id="0" name=""/>
        <dsp:cNvSpPr/>
      </dsp:nvSpPr>
      <dsp:spPr>
        <a:xfrm rot="5400000">
          <a:off x="9588380" y="8298"/>
          <a:ext cx="1638583" cy="272656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568DB-E309-4CBF-B911-4A7A4BDC9C73}">
      <dsp:nvSpPr>
        <dsp:cNvPr id="0" name=""/>
        <dsp:cNvSpPr/>
      </dsp:nvSpPr>
      <dsp:spPr>
        <a:xfrm>
          <a:off x="9314860" y="822954"/>
          <a:ext cx="2461559" cy="215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a:p>
      </dsp:txBody>
      <dsp:txXfrm>
        <a:off x="9314860" y="822954"/>
        <a:ext cx="2461559" cy="215770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7271D42-C1D1-46DC-BE8F-0E88140FED19}" type="datetimeFigureOut">
              <a:rPr lang="en-US" smtClean="0"/>
              <a:t>6/19/2020</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B2684D0-564F-4162-887C-9527BF590DA3}" type="slidenum">
              <a:rPr lang="en-US" smtClean="0"/>
              <a:t>‹#›</a:t>
            </a:fld>
            <a:endParaRPr lang="en-US"/>
          </a:p>
        </p:txBody>
      </p:sp>
    </p:spTree>
    <p:extLst>
      <p:ext uri="{BB962C8B-B14F-4D97-AF65-F5344CB8AC3E}">
        <p14:creationId xmlns:p14="http://schemas.microsoft.com/office/powerpoint/2010/main" val="315393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684D0-564F-4162-887C-9527BF590DA3}" type="slidenum">
              <a:rPr lang="en-US" smtClean="0"/>
              <a:t>1</a:t>
            </a:fld>
            <a:endParaRPr lang="en-US"/>
          </a:p>
        </p:txBody>
      </p:sp>
    </p:spTree>
    <p:extLst>
      <p:ext uri="{BB962C8B-B14F-4D97-AF65-F5344CB8AC3E}">
        <p14:creationId xmlns:p14="http://schemas.microsoft.com/office/powerpoint/2010/main" val="81121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065A7-1B88-4B45-BA96-535D56D0033A}"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425402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GB" sz="1200" kern="1200" dirty="0" smtClean="0">
                <a:solidFill>
                  <a:schemeClr val="tx1"/>
                </a:solidFill>
                <a:effectLst/>
                <a:latin typeface="+mn-lt"/>
                <a:ea typeface="+mn-ea"/>
                <a:cs typeface="+mn-cs"/>
              </a:rPr>
              <a:t>I </a:t>
            </a:r>
            <a:r>
              <a:rPr lang="en-GB" sz="1200" kern="1200" dirty="0">
                <a:solidFill>
                  <a:schemeClr val="tx1"/>
                </a:solidFill>
                <a:effectLst/>
                <a:latin typeface="+mn-lt"/>
                <a:ea typeface="+mn-ea"/>
                <a:cs typeface="+mn-cs"/>
              </a:rPr>
              <a:t>would like to start by reviewing the state of world fisheries and aquaculture, as conveyed through our flagship publication, SOFIA 2018.  Since 1994 and for the past twenty-four years, SOFIA has been published every two years in six languages. SOFIA 2018 is the thirteenth edition in the biennial series.</a:t>
            </a:r>
          </a:p>
          <a:p>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SOFIA, as an FAO flagship publication that serves as a global reference for all those working in or seeking information about the fisheries and aquaculture sectors, documents global trends and statistics and sets future directions for  work in fisheries and aquaculture. Various evaluations have demonstrated the growing interest for SOFIA, including the statistic that it is web-accessed over 1,500 times a day, every day of the year.</a:t>
            </a:r>
          </a:p>
          <a:p>
            <a:endParaRPr lang="en-US" dirty="0"/>
          </a:p>
          <a:p>
            <a:endParaRPr lang="en-GB" dirty="0"/>
          </a:p>
        </p:txBody>
      </p:sp>
      <p:sp>
        <p:nvSpPr>
          <p:cNvPr id="4" name="Slide Number Placeholder 3"/>
          <p:cNvSpPr>
            <a:spLocks noGrp="1"/>
          </p:cNvSpPr>
          <p:nvPr>
            <p:ph type="sldNum" sz="quarter" idx="10"/>
          </p:nvPr>
        </p:nvSpPr>
        <p:spPr/>
        <p:txBody>
          <a:bodyPr/>
          <a:lstStyle/>
          <a:p>
            <a:fld id="{1408180D-6EA6-4034-89B6-C907A8EBAE08}" type="slidenum">
              <a:rPr lang="en-GB" smtClean="0"/>
              <a:t>4</a:t>
            </a:fld>
            <a:endParaRPr lang="en-GB"/>
          </a:p>
        </p:txBody>
      </p:sp>
    </p:spTree>
    <p:extLst>
      <p:ext uri="{BB962C8B-B14F-4D97-AF65-F5344CB8AC3E}">
        <p14:creationId xmlns:p14="http://schemas.microsoft.com/office/powerpoint/2010/main" val="7875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top</a:t>
            </a:r>
            <a:r>
              <a:rPr lang="en-US" baseline="0" dirty="0"/>
              <a:t> 12 aquaculture producers. Except for Egypt, Norway and Chile ranked 6</a:t>
            </a:r>
            <a:r>
              <a:rPr lang="en-US" baseline="30000" dirty="0"/>
              <a:t>th</a:t>
            </a:r>
            <a:r>
              <a:rPr lang="en-US" baseline="0" dirty="0"/>
              <a:t>, 7</a:t>
            </a:r>
            <a:r>
              <a:rPr lang="en-US" baseline="30000" dirty="0"/>
              <a:t>th</a:t>
            </a:r>
            <a:r>
              <a:rPr lang="en-US" baseline="0" dirty="0"/>
              <a:t> and 8</a:t>
            </a:r>
            <a:r>
              <a:rPr lang="en-US" baseline="30000" dirty="0"/>
              <a:t>th</a:t>
            </a:r>
            <a:r>
              <a:rPr lang="en-US" baseline="0" dirty="0"/>
              <a:t> respectively all are Asian producers + Japan. The recently released OECD-FAO Agricultural Outlook 2018-2027 highlighted that transboundary issues such as diseases and escapes will affect aquaculture production. </a:t>
            </a:r>
            <a:endParaRPr lang="en-US" dirty="0"/>
          </a:p>
        </p:txBody>
      </p:sp>
      <p:sp>
        <p:nvSpPr>
          <p:cNvPr id="4" name="Slide Number Placeholder 3"/>
          <p:cNvSpPr>
            <a:spLocks noGrp="1"/>
          </p:cNvSpPr>
          <p:nvPr>
            <p:ph type="sldNum" sz="quarter" idx="10"/>
          </p:nvPr>
        </p:nvSpPr>
        <p:spPr/>
        <p:txBody>
          <a:bodyPr/>
          <a:lstStyle/>
          <a:p>
            <a:fld id="{F60CFBBC-D89A-4671-89D4-0E1D72001CD0}" type="slidenum">
              <a:rPr lang="en-US" smtClean="0"/>
              <a:t>5</a:t>
            </a:fld>
            <a:endParaRPr lang="en-US"/>
          </a:p>
        </p:txBody>
      </p:sp>
    </p:spTree>
    <p:extLst>
      <p:ext uri="{BB962C8B-B14F-4D97-AF65-F5344CB8AC3E}">
        <p14:creationId xmlns:p14="http://schemas.microsoft.com/office/powerpoint/2010/main" val="38452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0B2684D0-564F-4162-887C-9527BF590DA3}" type="slidenum">
              <a:rPr lang="en-US" smtClean="0"/>
              <a:t>6</a:t>
            </a:fld>
            <a:endParaRPr lang="en-US"/>
          </a:p>
        </p:txBody>
      </p:sp>
    </p:spTree>
    <p:extLst>
      <p:ext uri="{BB962C8B-B14F-4D97-AF65-F5344CB8AC3E}">
        <p14:creationId xmlns:p14="http://schemas.microsoft.com/office/powerpoint/2010/main" val="132125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Narrow" panose="020B0606020202030204" pitchFamily="34" charset="0"/>
              </a:rPr>
              <a:t>Under-the-water animal health</a:t>
            </a:r>
          </a:p>
          <a:p>
            <a:r>
              <a:rPr lang="en-GB" dirty="0" smtClean="0">
                <a:latin typeface="Arial Narrow" panose="020B0606020202030204" pitchFamily="34" charset="0"/>
              </a:rPr>
              <a:t>Not readily visible </a:t>
            </a:r>
          </a:p>
          <a:p>
            <a:r>
              <a:rPr lang="en-GB" dirty="0" smtClean="0">
                <a:latin typeface="Arial Narrow" panose="020B0606020202030204" pitchFamily="34" charset="0"/>
              </a:rPr>
              <a:t>Complex and dynamic aquatic environment</a:t>
            </a:r>
          </a:p>
          <a:p>
            <a:pPr marL="259118" indent="-259118"/>
            <a:r>
              <a:rPr lang="en-US" altLang="en-US" dirty="0" smtClean="0">
                <a:latin typeface="Arial Narrow" pitchFamily="34" charset="0"/>
              </a:rPr>
              <a:t>Linked events involving the  interactions between the host, the environment  and the presence of a pathogen</a:t>
            </a:r>
          </a:p>
          <a:p>
            <a:pPr marL="259118" indent="-259118"/>
            <a:r>
              <a:rPr lang="en-GB" dirty="0" smtClean="0">
                <a:latin typeface="Arial Narrow" pitchFamily="34" charset="0"/>
              </a:rPr>
              <a:t>Disease spread from farmed to wild population &amp; vice-versa</a:t>
            </a:r>
          </a:p>
          <a:p>
            <a:endParaRPr lang="en-US" baseline="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F60CFBBC-D89A-4671-89D4-0E1D72001CD0}" type="slidenum">
              <a:rPr lang="en-US" smtClean="0"/>
              <a:t>8</a:t>
            </a:fld>
            <a:endParaRPr lang="en-US"/>
          </a:p>
        </p:txBody>
      </p:sp>
    </p:spTree>
    <p:extLst>
      <p:ext uri="{BB962C8B-B14F-4D97-AF65-F5344CB8AC3E}">
        <p14:creationId xmlns:p14="http://schemas.microsoft.com/office/powerpoint/2010/main" val="379289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CFBBC-D89A-4671-89D4-0E1D72001CD0}" type="slidenum">
              <a:rPr lang="en-US" smtClean="0"/>
              <a:t>9</a:t>
            </a:fld>
            <a:endParaRPr lang="en-US"/>
          </a:p>
        </p:txBody>
      </p:sp>
    </p:spTree>
    <p:extLst>
      <p:ext uri="{BB962C8B-B14F-4D97-AF65-F5344CB8AC3E}">
        <p14:creationId xmlns:p14="http://schemas.microsoft.com/office/powerpoint/2010/main" val="71152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0B2684D0-564F-4162-887C-9527BF590DA3}" type="slidenum">
              <a:rPr lang="en-US" smtClean="0"/>
              <a:t>10</a:t>
            </a:fld>
            <a:endParaRPr lang="en-US"/>
          </a:p>
        </p:txBody>
      </p:sp>
    </p:spTree>
    <p:extLst>
      <p:ext uri="{BB962C8B-B14F-4D97-AF65-F5344CB8AC3E}">
        <p14:creationId xmlns:p14="http://schemas.microsoft.com/office/powerpoint/2010/main" val="117879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3922E7-B25B-4178-A401-3FE1F0370907}" type="datetime1">
              <a:rPr lang="en-US" smtClean="0"/>
              <a:t>6/19/2020</a:t>
            </a:fld>
            <a:endParaRPr lang="en-US"/>
          </a:p>
        </p:txBody>
      </p:sp>
      <p:sp>
        <p:nvSpPr>
          <p:cNvPr id="5" name="Footer Placeholder 4"/>
          <p:cNvSpPr>
            <a:spLocks noGrp="1"/>
          </p:cNvSpPr>
          <p:nvPr>
            <p:ph type="ftr" sz="quarter" idx="11"/>
          </p:nvPr>
        </p:nvSpPr>
        <p:spPr/>
        <p:txBody>
          <a:bodyPr/>
          <a:lstStyle/>
          <a:p>
            <a:r>
              <a:rPr lang="en-US"/>
              <a:t>INFOFISH Eebinar Series 2020: Technical Advancement in Fisheries and Aquaculture</a:t>
            </a:r>
          </a:p>
        </p:txBody>
      </p:sp>
      <p:sp>
        <p:nvSpPr>
          <p:cNvPr id="6" name="Slide Number Placeholder 5"/>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62826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109A9-EADD-4F65-B002-4027F5ED3C7B}" type="datetime1">
              <a:rPr lang="en-US" smtClean="0"/>
              <a:t>6/19/2020</a:t>
            </a:fld>
            <a:endParaRPr lang="en-US"/>
          </a:p>
        </p:txBody>
      </p:sp>
      <p:sp>
        <p:nvSpPr>
          <p:cNvPr id="5" name="Footer Placeholder 4"/>
          <p:cNvSpPr>
            <a:spLocks noGrp="1"/>
          </p:cNvSpPr>
          <p:nvPr>
            <p:ph type="ftr" sz="quarter" idx="11"/>
          </p:nvPr>
        </p:nvSpPr>
        <p:spPr/>
        <p:txBody>
          <a:bodyPr/>
          <a:lstStyle/>
          <a:p>
            <a:r>
              <a:rPr lang="en-US"/>
              <a:t>INFOFISH Eebinar Series 2020: Technical Advancement in Fisheries and Aquaculture</a:t>
            </a:r>
          </a:p>
        </p:txBody>
      </p:sp>
      <p:sp>
        <p:nvSpPr>
          <p:cNvPr id="6" name="Slide Number Placeholder 5"/>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377230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F68DFD-42FE-44B7-A876-301BB7E956E7}" type="datetime1">
              <a:rPr lang="en-US" smtClean="0"/>
              <a:t>6/19/2020</a:t>
            </a:fld>
            <a:endParaRPr lang="en-US"/>
          </a:p>
        </p:txBody>
      </p:sp>
      <p:sp>
        <p:nvSpPr>
          <p:cNvPr id="5" name="Footer Placeholder 4"/>
          <p:cNvSpPr>
            <a:spLocks noGrp="1"/>
          </p:cNvSpPr>
          <p:nvPr>
            <p:ph type="ftr" sz="quarter" idx="11"/>
          </p:nvPr>
        </p:nvSpPr>
        <p:spPr/>
        <p:txBody>
          <a:bodyPr/>
          <a:lstStyle/>
          <a:p>
            <a:r>
              <a:rPr lang="en-US"/>
              <a:t>INFOFISH Eebinar Series 2020: Technical Advancement in Fisheries and Aquaculture</a:t>
            </a:r>
          </a:p>
        </p:txBody>
      </p:sp>
      <p:sp>
        <p:nvSpPr>
          <p:cNvPr id="6" name="Slide Number Placeholder 5"/>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92619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22D50-59F9-415D-8038-4A55108673C5}" type="datetime1">
              <a:rPr lang="en-US" smtClean="0"/>
              <a:t>6/19/2020</a:t>
            </a:fld>
            <a:endParaRPr lang="en-US"/>
          </a:p>
        </p:txBody>
      </p:sp>
      <p:sp>
        <p:nvSpPr>
          <p:cNvPr id="5" name="Footer Placeholder 4"/>
          <p:cNvSpPr>
            <a:spLocks noGrp="1"/>
          </p:cNvSpPr>
          <p:nvPr>
            <p:ph type="ftr" sz="quarter" idx="11"/>
          </p:nvPr>
        </p:nvSpPr>
        <p:spPr/>
        <p:txBody>
          <a:bodyPr/>
          <a:lstStyle/>
          <a:p>
            <a:r>
              <a:rPr lang="en-US"/>
              <a:t>INFOFISH Eebinar Series 2020: Technical Advancement in Fisheries and Aquaculture</a:t>
            </a:r>
          </a:p>
        </p:txBody>
      </p:sp>
      <p:sp>
        <p:nvSpPr>
          <p:cNvPr id="6" name="Slide Number Placeholder 5"/>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400683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5FAA9-2540-415D-ACE9-F5366797A2CB}" type="datetime1">
              <a:rPr lang="en-US" smtClean="0"/>
              <a:t>6/19/2020</a:t>
            </a:fld>
            <a:endParaRPr lang="en-US"/>
          </a:p>
        </p:txBody>
      </p:sp>
      <p:sp>
        <p:nvSpPr>
          <p:cNvPr id="5" name="Footer Placeholder 4"/>
          <p:cNvSpPr>
            <a:spLocks noGrp="1"/>
          </p:cNvSpPr>
          <p:nvPr>
            <p:ph type="ftr" sz="quarter" idx="11"/>
          </p:nvPr>
        </p:nvSpPr>
        <p:spPr/>
        <p:txBody>
          <a:bodyPr/>
          <a:lstStyle/>
          <a:p>
            <a:r>
              <a:rPr lang="en-US"/>
              <a:t>INFOFISH Eebinar Series 2020: Technical Advancement in Fisheries and Aquaculture</a:t>
            </a:r>
          </a:p>
        </p:txBody>
      </p:sp>
      <p:sp>
        <p:nvSpPr>
          <p:cNvPr id="6" name="Slide Number Placeholder 5"/>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22950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663A1-EAE3-4BD6-A7BD-CC3D10D6F90D}" type="datetime1">
              <a:rPr lang="en-US" smtClean="0"/>
              <a:t>6/19/2020</a:t>
            </a:fld>
            <a:endParaRPr lang="en-US"/>
          </a:p>
        </p:txBody>
      </p:sp>
      <p:sp>
        <p:nvSpPr>
          <p:cNvPr id="6" name="Footer Placeholder 5"/>
          <p:cNvSpPr>
            <a:spLocks noGrp="1"/>
          </p:cNvSpPr>
          <p:nvPr>
            <p:ph type="ftr" sz="quarter" idx="11"/>
          </p:nvPr>
        </p:nvSpPr>
        <p:spPr/>
        <p:txBody>
          <a:bodyPr/>
          <a:lstStyle/>
          <a:p>
            <a:r>
              <a:rPr lang="en-US"/>
              <a:t>INFOFISH Eebinar Series 2020: Technical Advancement in Fisheries and Aquaculture</a:t>
            </a:r>
          </a:p>
        </p:txBody>
      </p:sp>
      <p:sp>
        <p:nvSpPr>
          <p:cNvPr id="7" name="Slide Number Placeholder 6"/>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37209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6272F7-CE08-4015-91E7-A7909713CD1F}" type="datetime1">
              <a:rPr lang="en-US" smtClean="0"/>
              <a:t>6/19/2020</a:t>
            </a:fld>
            <a:endParaRPr lang="en-US"/>
          </a:p>
        </p:txBody>
      </p:sp>
      <p:sp>
        <p:nvSpPr>
          <p:cNvPr id="8" name="Footer Placeholder 7"/>
          <p:cNvSpPr>
            <a:spLocks noGrp="1"/>
          </p:cNvSpPr>
          <p:nvPr>
            <p:ph type="ftr" sz="quarter" idx="11"/>
          </p:nvPr>
        </p:nvSpPr>
        <p:spPr/>
        <p:txBody>
          <a:bodyPr/>
          <a:lstStyle/>
          <a:p>
            <a:r>
              <a:rPr lang="en-US"/>
              <a:t>INFOFISH Eebinar Series 2020: Technical Advancement in Fisheries and Aquaculture</a:t>
            </a:r>
          </a:p>
        </p:txBody>
      </p:sp>
      <p:sp>
        <p:nvSpPr>
          <p:cNvPr id="9" name="Slide Number Placeholder 8"/>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82016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ABC45-6BA4-4AC2-A3AF-C0A2B4335D40}" type="datetime1">
              <a:rPr lang="en-US" smtClean="0"/>
              <a:t>6/19/2020</a:t>
            </a:fld>
            <a:endParaRPr lang="en-US"/>
          </a:p>
        </p:txBody>
      </p:sp>
      <p:sp>
        <p:nvSpPr>
          <p:cNvPr id="4" name="Footer Placeholder 3"/>
          <p:cNvSpPr>
            <a:spLocks noGrp="1"/>
          </p:cNvSpPr>
          <p:nvPr>
            <p:ph type="ftr" sz="quarter" idx="11"/>
          </p:nvPr>
        </p:nvSpPr>
        <p:spPr/>
        <p:txBody>
          <a:bodyPr/>
          <a:lstStyle/>
          <a:p>
            <a:r>
              <a:rPr lang="en-US"/>
              <a:t>INFOFISH Eebinar Series 2020: Technical Advancement in Fisheries and Aquaculture</a:t>
            </a:r>
          </a:p>
        </p:txBody>
      </p:sp>
      <p:sp>
        <p:nvSpPr>
          <p:cNvPr id="5" name="Slide Number Placeholder 4"/>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047709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9DA0E-5CA7-4E2E-8E90-50892CD070EC}" type="datetime1">
              <a:rPr lang="en-US" smtClean="0"/>
              <a:t>6/19/2020</a:t>
            </a:fld>
            <a:endParaRPr lang="en-US"/>
          </a:p>
        </p:txBody>
      </p:sp>
      <p:sp>
        <p:nvSpPr>
          <p:cNvPr id="3" name="Footer Placeholder 2"/>
          <p:cNvSpPr>
            <a:spLocks noGrp="1"/>
          </p:cNvSpPr>
          <p:nvPr>
            <p:ph type="ftr" sz="quarter" idx="11"/>
          </p:nvPr>
        </p:nvSpPr>
        <p:spPr/>
        <p:txBody>
          <a:bodyPr/>
          <a:lstStyle/>
          <a:p>
            <a:r>
              <a:rPr lang="en-US"/>
              <a:t>INFOFISH Eebinar Series 2020: Technical Advancement in Fisheries and Aquaculture</a:t>
            </a:r>
          </a:p>
        </p:txBody>
      </p:sp>
      <p:sp>
        <p:nvSpPr>
          <p:cNvPr id="4" name="Slide Number Placeholder 3"/>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178908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78D51-FAD4-4403-BC13-66E4BC7DC025}" type="datetime1">
              <a:rPr lang="en-US" smtClean="0"/>
              <a:t>6/19/2020</a:t>
            </a:fld>
            <a:endParaRPr lang="en-US"/>
          </a:p>
        </p:txBody>
      </p:sp>
      <p:sp>
        <p:nvSpPr>
          <p:cNvPr id="6" name="Footer Placeholder 5"/>
          <p:cNvSpPr>
            <a:spLocks noGrp="1"/>
          </p:cNvSpPr>
          <p:nvPr>
            <p:ph type="ftr" sz="quarter" idx="11"/>
          </p:nvPr>
        </p:nvSpPr>
        <p:spPr/>
        <p:txBody>
          <a:bodyPr/>
          <a:lstStyle/>
          <a:p>
            <a:r>
              <a:rPr lang="en-US"/>
              <a:t>INFOFISH Eebinar Series 2020: Technical Advancement in Fisheries and Aquaculture</a:t>
            </a:r>
          </a:p>
        </p:txBody>
      </p:sp>
      <p:sp>
        <p:nvSpPr>
          <p:cNvPr id="7" name="Slide Number Placeholder 6"/>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21261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C717BB-C42A-4640-9AC9-8BAFD618481D}" type="datetime1">
              <a:rPr lang="en-US" smtClean="0"/>
              <a:t>6/19/2020</a:t>
            </a:fld>
            <a:endParaRPr lang="en-US"/>
          </a:p>
        </p:txBody>
      </p:sp>
      <p:sp>
        <p:nvSpPr>
          <p:cNvPr id="6" name="Footer Placeholder 5"/>
          <p:cNvSpPr>
            <a:spLocks noGrp="1"/>
          </p:cNvSpPr>
          <p:nvPr>
            <p:ph type="ftr" sz="quarter" idx="11"/>
          </p:nvPr>
        </p:nvSpPr>
        <p:spPr/>
        <p:txBody>
          <a:bodyPr/>
          <a:lstStyle/>
          <a:p>
            <a:r>
              <a:rPr lang="en-US"/>
              <a:t>INFOFISH Eebinar Series 2020: Technical Advancement in Fisheries and Aquaculture</a:t>
            </a:r>
          </a:p>
        </p:txBody>
      </p:sp>
      <p:sp>
        <p:nvSpPr>
          <p:cNvPr id="7" name="Slide Number Placeholder 6"/>
          <p:cNvSpPr>
            <a:spLocks noGrp="1"/>
          </p:cNvSpPr>
          <p:nvPr>
            <p:ph type="sldNum" sz="quarter" idx="12"/>
          </p:nvPr>
        </p:nvSpPr>
        <p:spPr/>
        <p:txBody>
          <a:bodyPr/>
          <a:lstStyle/>
          <a:p>
            <a:fld id="{3BA6BD10-9837-4663-8389-9089F1959FEF}" type="slidenum">
              <a:rPr lang="en-US" smtClean="0"/>
              <a:t>‹#›</a:t>
            </a:fld>
            <a:endParaRPr lang="en-US"/>
          </a:p>
        </p:txBody>
      </p:sp>
    </p:spTree>
    <p:extLst>
      <p:ext uri="{BB962C8B-B14F-4D97-AF65-F5344CB8AC3E}">
        <p14:creationId xmlns:p14="http://schemas.microsoft.com/office/powerpoint/2010/main" val="274314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99FFC-0F4D-4B2C-93FF-7778610F26EF}" type="datetime1">
              <a:rPr lang="en-US" smtClean="0"/>
              <a:t>6/19/2020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INFOFISH Eebinar Series 2020: Technical Advancement in Fisheries and Aquaculture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6BD10-9837-4663-8389-9089F1959FEF}" type="slidenum">
              <a:rPr lang="en-US" smtClean="0"/>
              <a:t>‹#›</a:t>
            </a:fld>
            <a:endParaRPr lang="en-US"/>
          </a:p>
        </p:txBody>
      </p:sp>
    </p:spTree>
    <p:extLst>
      <p:ext uri="{BB962C8B-B14F-4D97-AF65-F5344CB8AC3E}">
        <p14:creationId xmlns:p14="http://schemas.microsoft.com/office/powerpoint/2010/main" val="25331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lba.Reantaso@fa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mailto:Brett.Mackinnon@fao.org" TargetMode="External"/><Relationship Id="rId4" Type="http://schemas.openxmlformats.org/officeDocument/2006/relationships/hyperlink" Target="mailto:Bin.Hao@fao.org"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ianfisheriessociety.org/publication/abstract.php?id=1291"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fao.org/publications/sofia/2020/e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emf"/><Relationship Id="rId7"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6.jpeg"/><Relationship Id="rId10" Type="http://schemas.openxmlformats.org/officeDocument/2006/relationships/image" Target="../media/image31.jpg"/><Relationship Id="rId4" Type="http://schemas.openxmlformats.org/officeDocument/2006/relationships/image" Target="../media/image26.emf"/><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332" y="5270441"/>
            <a:ext cx="10058400" cy="1587559"/>
          </a:xfrm>
        </p:spPr>
        <p:txBody>
          <a:bodyPr>
            <a:normAutofit fontScale="90000"/>
          </a:bodyPr>
          <a:lstStyle/>
          <a:p>
            <a:pPr>
              <a:lnSpc>
                <a:spcPct val="100000"/>
              </a:lnSpc>
              <a:spcBef>
                <a:spcPts val="0"/>
              </a:spcBef>
            </a:pPr>
            <a:r>
              <a:rPr lang="en-US" b="1" dirty="0"/>
              <a:t/>
            </a:r>
            <a:br>
              <a:rPr lang="en-US" b="1" dirty="0"/>
            </a:br>
            <a:r>
              <a:rPr lang="en-US" b="1" dirty="0"/>
              <a:t/>
            </a:r>
            <a:br>
              <a:rPr lang="en-US" b="1" dirty="0"/>
            </a:br>
            <a:r>
              <a:rPr lang="en-US" b="1" dirty="0"/>
              <a:t/>
            </a:r>
            <a:br>
              <a:rPr lang="en-US" b="1" dirty="0"/>
            </a:br>
            <a:r>
              <a:rPr lang="en-GB" sz="5400" dirty="0">
                <a:solidFill>
                  <a:schemeClr val="accent2"/>
                </a:solidFill>
                <a:latin typeface="Franklin Gothic Medium Cond" panose="020B0606030402020204" pitchFamily="34" charset="0"/>
              </a:rPr>
              <a:t>Under-the-water biosecurity and health management: FAO perspectives and initiatives</a:t>
            </a:r>
            <a:br>
              <a:rPr lang="en-GB" sz="5400" dirty="0">
                <a:solidFill>
                  <a:schemeClr val="accent2"/>
                </a:solidFill>
                <a:latin typeface="Franklin Gothic Medium Cond" panose="020B0606030402020204" pitchFamily="34" charset="0"/>
              </a:rPr>
            </a:br>
            <a:r>
              <a:rPr lang="en-US" sz="3100" dirty="0">
                <a:latin typeface="Arial Narrow" panose="020B0606020202030204" pitchFamily="34" charset="0"/>
              </a:rPr>
              <a:t/>
            </a:r>
            <a:br>
              <a:rPr lang="en-US" sz="3100" dirty="0">
                <a:latin typeface="Arial Narrow" panose="020B0606020202030204" pitchFamily="34" charset="0"/>
              </a:rPr>
            </a:br>
            <a:r>
              <a:rPr lang="en-US" sz="3100" dirty="0" smtClean="0">
                <a:latin typeface="Arial Narrow" panose="020B0606020202030204" pitchFamily="34" charset="0"/>
                <a:hlinkClick r:id="rId3"/>
              </a:rPr>
              <a:t>Melba.Reantaso@fao.org</a:t>
            </a:r>
            <a:r>
              <a:rPr lang="en-US" sz="3100" dirty="0" smtClean="0">
                <a:latin typeface="Arial Narrow" panose="020B0606020202030204" pitchFamily="34" charset="0"/>
              </a:rPr>
              <a:t/>
            </a:r>
            <a:br>
              <a:rPr lang="en-US" sz="3100" dirty="0" smtClean="0">
                <a:latin typeface="Arial Narrow" panose="020B0606020202030204" pitchFamily="34" charset="0"/>
              </a:rPr>
            </a:br>
            <a:r>
              <a:rPr lang="en-US" sz="3100" dirty="0" smtClean="0">
                <a:latin typeface="Arial Narrow" panose="020B0606020202030204" pitchFamily="34" charset="0"/>
                <a:hlinkClick r:id="rId4"/>
              </a:rPr>
              <a:t>Bin.Hao@fao.org</a:t>
            </a:r>
            <a:r>
              <a:rPr lang="en-US" sz="3100" dirty="0" smtClean="0">
                <a:latin typeface="Arial Narrow" panose="020B0606020202030204" pitchFamily="34" charset="0"/>
              </a:rPr>
              <a:t/>
            </a:r>
            <a:br>
              <a:rPr lang="en-US" sz="3100" dirty="0" smtClean="0">
                <a:latin typeface="Arial Narrow" panose="020B0606020202030204" pitchFamily="34" charset="0"/>
              </a:rPr>
            </a:br>
            <a:r>
              <a:rPr lang="en-US" sz="3100" dirty="0" smtClean="0">
                <a:latin typeface="Arial Narrow" panose="020B0606020202030204" pitchFamily="34" charset="0"/>
                <a:hlinkClick r:id="rId5"/>
              </a:rPr>
              <a:t>Brett.Mackinnon@fao.org</a:t>
            </a:r>
            <a:r>
              <a:rPr lang="en-US" sz="3100" dirty="0" smtClean="0">
                <a:latin typeface="Arial Narrow" panose="020B0606020202030204" pitchFamily="34" charset="0"/>
              </a:rPr>
              <a:t> </a:t>
            </a:r>
            <a:r>
              <a:rPr lang="en-US" sz="3100" dirty="0">
                <a:latin typeface="Arial Narrow" panose="020B0606020202030204" pitchFamily="34" charset="0"/>
              </a:rPr>
              <a:t/>
            </a:r>
            <a:br>
              <a:rPr lang="en-US" sz="3100" dirty="0">
                <a:latin typeface="Arial Narrow" panose="020B0606020202030204" pitchFamily="34" charset="0"/>
              </a:rPr>
            </a:br>
            <a:endParaRPr lang="en-GB" sz="3100" dirty="0">
              <a:solidFill>
                <a:schemeClr val="accent2"/>
              </a:solidFill>
              <a:latin typeface="Franklin Gothic Medium Cond" panose="020B06060304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573" y="0"/>
            <a:ext cx="7419974" cy="2234344"/>
          </a:xfrm>
          <a:prstGeom prst="rect">
            <a:avLst/>
          </a:prstGeom>
        </p:spPr>
      </p:pic>
    </p:spTree>
    <p:extLst>
      <p:ext uri="{BB962C8B-B14F-4D97-AF65-F5344CB8AC3E}">
        <p14:creationId xmlns:p14="http://schemas.microsoft.com/office/powerpoint/2010/main" val="185143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56" y="461908"/>
            <a:ext cx="5430566" cy="1325563"/>
          </a:xfrm>
        </p:spPr>
        <p:txBody>
          <a:bodyPr>
            <a:normAutofit/>
          </a:bodyPr>
          <a:lstStyle/>
          <a:p>
            <a:pPr algn="ctr"/>
            <a:r>
              <a:rPr lang="en-GB" sz="3200" b="1" dirty="0" smtClean="0">
                <a:latin typeface="Arial Narrow" panose="020B0606020202030204" pitchFamily="34" charset="0"/>
              </a:rPr>
              <a:t>PMP/AB 4 stages: risk-based, collaborative, progressive</a:t>
            </a:r>
            <a:endParaRPr lang="en-US" sz="3200" b="1" dirty="0">
              <a:latin typeface="Arial Narrow" panose="020B0606020202030204" pitchFamily="34" charset="0"/>
            </a:endParaRPr>
          </a:p>
        </p:txBody>
      </p:sp>
      <p:graphicFrame>
        <p:nvGraphicFramePr>
          <p:cNvPr id="4" name="Content Placeholder 3"/>
          <p:cNvGraphicFramePr>
            <a:graphicFrameLocks noGrp="1"/>
          </p:cNvGraphicFramePr>
          <p:nvPr>
            <p:ph idx="1"/>
            <p:extLst/>
          </p:nvPr>
        </p:nvGraphicFramePr>
        <p:xfrm>
          <a:off x="233898" y="588618"/>
          <a:ext cx="11780521" cy="506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2339" y="2376873"/>
            <a:ext cx="2129245" cy="954107"/>
          </a:xfrm>
          <a:prstGeom prst="rect">
            <a:avLst/>
          </a:prstGeom>
          <a:noFill/>
        </p:spPr>
        <p:txBody>
          <a:bodyPr wrap="square" rtlCol="0">
            <a:spAutoFit/>
          </a:bodyPr>
          <a:lstStyle/>
          <a:p>
            <a:r>
              <a:rPr lang="en-US" sz="2800" b="1" dirty="0" smtClean="0">
                <a:solidFill>
                  <a:srgbClr val="FF0000"/>
                </a:solidFill>
                <a:latin typeface="Arial Narrow" panose="020B0606020202030204" pitchFamily="34" charset="0"/>
              </a:rPr>
              <a:t>Biosecurity risk defined</a:t>
            </a:r>
            <a:endParaRPr lang="en-US" sz="2800" dirty="0"/>
          </a:p>
        </p:txBody>
      </p:sp>
      <p:sp>
        <p:nvSpPr>
          <p:cNvPr id="7" name="TextBox 6"/>
          <p:cNvSpPr txBox="1"/>
          <p:nvPr/>
        </p:nvSpPr>
        <p:spPr>
          <a:xfrm>
            <a:off x="3492420" y="2853927"/>
            <a:ext cx="2784812" cy="1661993"/>
          </a:xfrm>
          <a:prstGeom prst="rect">
            <a:avLst/>
          </a:prstGeom>
          <a:noFill/>
        </p:spPr>
        <p:txBody>
          <a:bodyPr wrap="square" rtlCol="0">
            <a:spAutoFit/>
          </a:bodyPr>
          <a:lstStyle/>
          <a:p>
            <a:r>
              <a:rPr lang="en-US" sz="2800" b="1" dirty="0" smtClean="0">
                <a:solidFill>
                  <a:srgbClr val="FF0000"/>
                </a:solidFill>
                <a:latin typeface="Arial Narrow" panose="020B0606020202030204" pitchFamily="34" charset="0"/>
              </a:rPr>
              <a:t>Biosecurity systems  </a:t>
            </a:r>
            <a:r>
              <a:rPr lang="en-US" sz="2800" b="1" dirty="0">
                <a:solidFill>
                  <a:srgbClr val="FF0000"/>
                </a:solidFill>
                <a:latin typeface="Arial Narrow" panose="020B0606020202030204" pitchFamily="34" charset="0"/>
              </a:rPr>
              <a:t>implemented</a:t>
            </a:r>
          </a:p>
          <a:p>
            <a:endParaRPr lang="en-US" dirty="0"/>
          </a:p>
        </p:txBody>
      </p:sp>
      <p:sp>
        <p:nvSpPr>
          <p:cNvPr id="8" name="TextBox 7"/>
          <p:cNvSpPr txBox="1"/>
          <p:nvPr/>
        </p:nvSpPr>
        <p:spPr>
          <a:xfrm>
            <a:off x="6315141" y="558831"/>
            <a:ext cx="2919146" cy="1661993"/>
          </a:xfrm>
          <a:prstGeom prst="rect">
            <a:avLst/>
          </a:prstGeom>
          <a:noFill/>
        </p:spPr>
        <p:txBody>
          <a:bodyPr wrap="square" rtlCol="0">
            <a:spAutoFit/>
          </a:bodyPr>
          <a:lstStyle/>
          <a:p>
            <a:r>
              <a:rPr lang="en-US" sz="2800" b="1" dirty="0" smtClean="0">
                <a:solidFill>
                  <a:srgbClr val="FF0000"/>
                </a:solidFill>
                <a:latin typeface="Arial Narrow" panose="020B0606020202030204" pitchFamily="34" charset="0"/>
              </a:rPr>
              <a:t>Enhanced biosecurity and preparedness</a:t>
            </a:r>
          </a:p>
          <a:p>
            <a:endParaRPr lang="en-US" dirty="0"/>
          </a:p>
        </p:txBody>
      </p:sp>
      <p:sp>
        <p:nvSpPr>
          <p:cNvPr id="9" name="TextBox 8"/>
          <p:cNvSpPr txBox="1"/>
          <p:nvPr/>
        </p:nvSpPr>
        <p:spPr>
          <a:xfrm>
            <a:off x="9543372" y="1321484"/>
            <a:ext cx="2601289" cy="4247317"/>
          </a:xfrm>
          <a:prstGeom prst="rect">
            <a:avLst/>
          </a:prstGeom>
          <a:noFill/>
        </p:spPr>
        <p:txBody>
          <a:bodyPr wrap="square" rtlCol="0">
            <a:spAutoFit/>
          </a:bodyPr>
          <a:lstStyle/>
          <a:p>
            <a:r>
              <a:rPr lang="en-US" sz="2800" b="1" dirty="0" smtClean="0">
                <a:solidFill>
                  <a:srgbClr val="FF0000"/>
                </a:solidFill>
                <a:latin typeface="Arial Narrow" panose="020B0606020202030204" pitchFamily="34" charset="0"/>
              </a:rPr>
              <a:t>Sustainable </a:t>
            </a:r>
          </a:p>
          <a:p>
            <a:r>
              <a:rPr lang="en-US" sz="2800" b="1" dirty="0" smtClean="0">
                <a:solidFill>
                  <a:srgbClr val="FF0000"/>
                </a:solidFill>
                <a:latin typeface="Arial Narrow" panose="020B0606020202030204" pitchFamily="34" charset="0"/>
              </a:rPr>
              <a:t>biosecurity </a:t>
            </a:r>
            <a:r>
              <a:rPr lang="en-US" sz="2800" b="1" dirty="0">
                <a:solidFill>
                  <a:srgbClr val="FF0000"/>
                </a:solidFill>
                <a:latin typeface="Arial Narrow" panose="020B0606020202030204" pitchFamily="34" charset="0"/>
              </a:rPr>
              <a:t>and health management </a:t>
            </a:r>
            <a:r>
              <a:rPr lang="en-US" sz="2800" b="1" dirty="0" smtClean="0">
                <a:solidFill>
                  <a:srgbClr val="FF0000"/>
                </a:solidFill>
                <a:latin typeface="Arial Narrow" panose="020B0606020202030204" pitchFamily="34" charset="0"/>
              </a:rPr>
              <a:t>systems established to </a:t>
            </a:r>
            <a:r>
              <a:rPr lang="en-US" sz="2800" b="1" dirty="0">
                <a:solidFill>
                  <a:srgbClr val="FF0000"/>
                </a:solidFill>
                <a:latin typeface="Arial Narrow" panose="020B0606020202030204" pitchFamily="34" charset="0"/>
              </a:rPr>
              <a:t>support national aquaculture </a:t>
            </a:r>
            <a:r>
              <a:rPr lang="en-US" sz="2800" b="1" dirty="0" smtClean="0">
                <a:solidFill>
                  <a:srgbClr val="FF0000"/>
                </a:solidFill>
                <a:latin typeface="Arial Narrow" panose="020B0606020202030204" pitchFamily="34" charset="0"/>
              </a:rPr>
              <a:t>sector</a:t>
            </a:r>
            <a:endParaRPr lang="en-US" sz="2800" b="1" dirty="0">
              <a:solidFill>
                <a:srgbClr val="FF0000"/>
              </a:solidFill>
              <a:latin typeface="Arial Narrow" panose="020B0606020202030204" pitchFamily="34" charset="0"/>
            </a:endParaRPr>
          </a:p>
          <a:p>
            <a:endParaRPr lang="en-US" dirty="0"/>
          </a:p>
        </p:txBody>
      </p:sp>
      <p:sp>
        <p:nvSpPr>
          <p:cNvPr id="12" name="Slide Number Placeholder 11"/>
          <p:cNvSpPr>
            <a:spLocks noGrp="1"/>
          </p:cNvSpPr>
          <p:nvPr>
            <p:ph type="sldNum" sz="quarter" idx="12"/>
          </p:nvPr>
        </p:nvSpPr>
        <p:spPr/>
        <p:txBody>
          <a:bodyPr/>
          <a:lstStyle/>
          <a:p>
            <a:fld id="{3BA6BD10-9837-4663-8389-9089F1959FEF}" type="slidenum">
              <a:rPr lang="en-US" smtClean="0"/>
              <a:t>10</a:t>
            </a:fld>
            <a:endParaRPr lang="en-US"/>
          </a:p>
        </p:txBody>
      </p:sp>
      <p:sp>
        <p:nvSpPr>
          <p:cNvPr id="13" name="Date Placeholder 12"/>
          <p:cNvSpPr>
            <a:spLocks noGrp="1"/>
          </p:cNvSpPr>
          <p:nvPr>
            <p:ph type="dt" sz="half" idx="10"/>
          </p:nvPr>
        </p:nvSpPr>
        <p:spPr/>
        <p:txBody>
          <a:bodyPr/>
          <a:lstStyle/>
          <a:p>
            <a:fld id="{5AFF69E4-1378-4040-B011-4D8045963FAE}" type="datetime1">
              <a:rPr lang="en-US" smtClean="0"/>
              <a:t>6/19/2020</a:t>
            </a:fld>
            <a:endParaRPr lang="en-US"/>
          </a:p>
        </p:txBody>
      </p:sp>
      <p:sp>
        <p:nvSpPr>
          <p:cNvPr id="5" name="TextBox 4"/>
          <p:cNvSpPr txBox="1"/>
          <p:nvPr/>
        </p:nvSpPr>
        <p:spPr>
          <a:xfrm>
            <a:off x="691978" y="4843506"/>
            <a:ext cx="8998356" cy="1384995"/>
          </a:xfrm>
          <a:prstGeom prst="rect">
            <a:avLst/>
          </a:prstGeom>
          <a:noFill/>
        </p:spPr>
        <p:txBody>
          <a:bodyPr wrap="square" rtlCol="0">
            <a:spAutoFit/>
          </a:bodyPr>
          <a:lstStyle/>
          <a:p>
            <a:pPr algn="ctr"/>
            <a:r>
              <a:rPr lang="en-GB" sz="2800" b="1" dirty="0" smtClean="0">
                <a:latin typeface="Arial Narrow" panose="020B0606020202030204" pitchFamily="34" charset="0"/>
              </a:rPr>
              <a:t>Biosecurity action plans = gateway passes to move                                    from one stage to another</a:t>
            </a:r>
          </a:p>
          <a:p>
            <a:pPr algn="ctr"/>
            <a:r>
              <a:rPr lang="en-GB" sz="2800" b="1" dirty="0" smtClean="0">
                <a:latin typeface="Arial Narrow" panose="020B0606020202030204" pitchFamily="34" charset="0"/>
              </a:rPr>
              <a:t>Risk assessment and emergency preparedness – all stages</a:t>
            </a:r>
            <a:endParaRPr lang="en-US" sz="2800" b="1" dirty="0">
              <a:latin typeface="Arial Narrow" panose="020B0606020202030204" pitchFamily="34" charset="0"/>
            </a:endParaRPr>
          </a:p>
        </p:txBody>
      </p:sp>
      <p:sp>
        <p:nvSpPr>
          <p:cNvPr id="3" name="TextBox 2"/>
          <p:cNvSpPr txBox="1"/>
          <p:nvPr/>
        </p:nvSpPr>
        <p:spPr>
          <a:xfrm>
            <a:off x="691978" y="3621577"/>
            <a:ext cx="1762965" cy="523220"/>
          </a:xfrm>
          <a:prstGeom prst="rect">
            <a:avLst/>
          </a:prstGeom>
          <a:noFill/>
        </p:spPr>
        <p:txBody>
          <a:bodyPr wrap="square" rtlCol="0">
            <a:spAutoFit/>
          </a:bodyPr>
          <a:lstStyle/>
          <a:p>
            <a:r>
              <a:rPr lang="en-GB" sz="2800" b="1" dirty="0" smtClean="0">
                <a:solidFill>
                  <a:schemeClr val="accent5"/>
                </a:solidFill>
                <a:latin typeface="Arial Narrow" panose="020B0606020202030204" pitchFamily="34" charset="0"/>
              </a:rPr>
              <a:t>Stage 1</a:t>
            </a:r>
            <a:endParaRPr lang="en-US" sz="2800" b="1" dirty="0">
              <a:solidFill>
                <a:schemeClr val="accent5"/>
              </a:solidFill>
              <a:latin typeface="Arial Narrow" panose="020B0606020202030204" pitchFamily="34" charset="0"/>
            </a:endParaRPr>
          </a:p>
        </p:txBody>
      </p:sp>
      <p:sp>
        <p:nvSpPr>
          <p:cNvPr id="10" name="TextBox 9"/>
          <p:cNvSpPr txBox="1"/>
          <p:nvPr/>
        </p:nvSpPr>
        <p:spPr>
          <a:xfrm>
            <a:off x="3514280" y="2144875"/>
            <a:ext cx="1597020" cy="800219"/>
          </a:xfrm>
          <a:prstGeom prst="rect">
            <a:avLst/>
          </a:prstGeom>
          <a:noFill/>
        </p:spPr>
        <p:txBody>
          <a:bodyPr wrap="square" rtlCol="0">
            <a:spAutoFit/>
          </a:bodyPr>
          <a:lstStyle/>
          <a:p>
            <a:r>
              <a:rPr lang="en-GB" sz="2800" b="1" dirty="0">
                <a:solidFill>
                  <a:schemeClr val="accent5"/>
                </a:solidFill>
                <a:latin typeface="Arial Narrow" panose="020B0606020202030204" pitchFamily="34" charset="0"/>
              </a:rPr>
              <a:t>Stage 2</a:t>
            </a:r>
            <a:endParaRPr lang="en-US" sz="2800" b="1" dirty="0">
              <a:solidFill>
                <a:schemeClr val="accent5"/>
              </a:solidFill>
              <a:latin typeface="Arial Narrow" panose="020B0606020202030204" pitchFamily="34" charset="0"/>
            </a:endParaRPr>
          </a:p>
          <a:p>
            <a:endParaRPr lang="en-US" dirty="0"/>
          </a:p>
        </p:txBody>
      </p:sp>
      <p:sp>
        <p:nvSpPr>
          <p:cNvPr id="11" name="TextBox 10"/>
          <p:cNvSpPr txBox="1"/>
          <p:nvPr/>
        </p:nvSpPr>
        <p:spPr>
          <a:xfrm>
            <a:off x="6626604" y="2189992"/>
            <a:ext cx="1402268" cy="800219"/>
          </a:xfrm>
          <a:prstGeom prst="rect">
            <a:avLst/>
          </a:prstGeom>
          <a:noFill/>
        </p:spPr>
        <p:txBody>
          <a:bodyPr wrap="square" rtlCol="0">
            <a:spAutoFit/>
          </a:bodyPr>
          <a:lstStyle/>
          <a:p>
            <a:r>
              <a:rPr lang="en-GB" sz="2800" b="1" dirty="0">
                <a:solidFill>
                  <a:schemeClr val="accent5"/>
                </a:solidFill>
                <a:latin typeface="Arial Narrow" panose="020B0606020202030204" pitchFamily="34" charset="0"/>
              </a:rPr>
              <a:t>Stage 3</a:t>
            </a:r>
            <a:endParaRPr lang="en-US" sz="2800" b="1" dirty="0">
              <a:solidFill>
                <a:schemeClr val="accent5"/>
              </a:solidFill>
              <a:latin typeface="Arial Narrow" panose="020B0606020202030204" pitchFamily="34" charset="0"/>
            </a:endParaRPr>
          </a:p>
          <a:p>
            <a:endParaRPr lang="en-US" dirty="0"/>
          </a:p>
        </p:txBody>
      </p:sp>
      <p:sp>
        <p:nvSpPr>
          <p:cNvPr id="14" name="TextBox 13"/>
          <p:cNvSpPr txBox="1"/>
          <p:nvPr/>
        </p:nvSpPr>
        <p:spPr>
          <a:xfrm>
            <a:off x="9718854" y="640364"/>
            <a:ext cx="1634946" cy="800219"/>
          </a:xfrm>
          <a:prstGeom prst="rect">
            <a:avLst/>
          </a:prstGeom>
          <a:noFill/>
        </p:spPr>
        <p:txBody>
          <a:bodyPr wrap="square" rtlCol="0">
            <a:spAutoFit/>
          </a:bodyPr>
          <a:lstStyle/>
          <a:p>
            <a:r>
              <a:rPr lang="en-GB" sz="2800" b="1" dirty="0">
                <a:solidFill>
                  <a:schemeClr val="accent5"/>
                </a:solidFill>
                <a:latin typeface="Arial Narrow" panose="020B0606020202030204" pitchFamily="34" charset="0"/>
              </a:rPr>
              <a:t>Stage 4</a:t>
            </a:r>
            <a:endParaRPr lang="en-US" sz="2800" b="1" dirty="0">
              <a:solidFill>
                <a:schemeClr val="accent5"/>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306372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2">
            <a:extLst>
              <a:ext uri="{FF2B5EF4-FFF2-40B4-BE49-F238E27FC236}">
                <a16:creationId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4">
            <a:extLst>
              <a:ext uri="{FF2B5EF4-FFF2-40B4-BE49-F238E27FC236}">
                <a16:creationId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6" name="Freeform 44">
              <a:extLst>
                <a:ext uri="{FF2B5EF4-FFF2-40B4-BE49-F238E27FC236}">
                  <a16:creationId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916580" y="943692"/>
            <a:ext cx="10306520" cy="1325563"/>
          </a:xfrm>
        </p:spPr>
        <p:txBody>
          <a:bodyPr>
            <a:normAutofit/>
          </a:bodyPr>
          <a:lstStyle/>
          <a:p>
            <a:r>
              <a:rPr lang="en-GB" sz="2800" dirty="0">
                <a:solidFill>
                  <a:srgbClr val="FFFFFF"/>
                </a:solidFill>
                <a:latin typeface="Arial Narrow" panose="020B0606020202030204" pitchFamily="34" charset="0"/>
              </a:rPr>
              <a:t>Viewpoint paper: </a:t>
            </a:r>
            <a:r>
              <a:rPr lang="en-US" sz="2800" dirty="0">
                <a:solidFill>
                  <a:srgbClr val="FFFFFF"/>
                </a:solidFill>
                <a:latin typeface="Arial Narrow" panose="020B0606020202030204" pitchFamily="34" charset="0"/>
              </a:rPr>
              <a:t>SARS-CoV-2 (The Cause of COVID-19 in Humans) is Not Known to Infect Aquatic Food Animals Nor Contaminate Their Products</a:t>
            </a:r>
            <a:endParaRPr lang="en-US" sz="2800" dirty="0">
              <a:solidFill>
                <a:srgbClr val="FFFFFF"/>
              </a:solidFill>
            </a:endParaRPr>
          </a:p>
        </p:txBody>
      </p:sp>
      <p:sp>
        <p:nvSpPr>
          <p:cNvPr id="3" name="Content Placeholder 2"/>
          <p:cNvSpPr>
            <a:spLocks noGrp="1"/>
          </p:cNvSpPr>
          <p:nvPr>
            <p:ph idx="1"/>
          </p:nvPr>
        </p:nvSpPr>
        <p:spPr>
          <a:xfrm>
            <a:off x="1119322" y="2703190"/>
            <a:ext cx="4053545" cy="3563159"/>
          </a:xfrm>
        </p:spPr>
        <p:txBody>
          <a:bodyPr>
            <a:normAutofit fontScale="92500" lnSpcReduction="20000"/>
          </a:bodyPr>
          <a:lstStyle/>
          <a:p>
            <a:r>
              <a:rPr lang="en-GB" sz="2400" dirty="0">
                <a:latin typeface="Arial Narrow" panose="020B0606020202030204" pitchFamily="34" charset="0"/>
              </a:rPr>
              <a:t>19 experts</a:t>
            </a:r>
            <a:r>
              <a:rPr lang="en-GB" sz="2400" dirty="0" smtClean="0">
                <a:latin typeface="Arial Narrow" panose="020B0606020202030204" pitchFamily="34" charset="0"/>
              </a:rPr>
              <a:t>: aquatic animal health, aquaculture, fisheries, </a:t>
            </a:r>
            <a:r>
              <a:rPr lang="en-GB" sz="2400" dirty="0" err="1" smtClean="0">
                <a:latin typeface="Arial Narrow" panose="020B0606020202030204" pitchFamily="34" charset="0"/>
              </a:rPr>
              <a:t>foodfish</a:t>
            </a:r>
            <a:r>
              <a:rPr lang="en-GB" sz="2400" dirty="0" smtClean="0">
                <a:latin typeface="Arial Narrow" panose="020B0606020202030204" pitchFamily="34" charset="0"/>
              </a:rPr>
              <a:t> safety, virology and veterinary (aquatic and terrestrial) specialists</a:t>
            </a:r>
            <a:endParaRPr lang="en-GB" sz="2400" dirty="0">
              <a:latin typeface="Arial Narrow" panose="020B0606020202030204" pitchFamily="34" charset="0"/>
            </a:endParaRPr>
          </a:p>
          <a:p>
            <a:r>
              <a:rPr lang="en-GB" sz="2400" dirty="0">
                <a:latin typeface="Arial Narrow" panose="020B0606020202030204" pitchFamily="34" charset="0"/>
              </a:rPr>
              <a:t>Rapid risk assessment</a:t>
            </a:r>
          </a:p>
          <a:p>
            <a:r>
              <a:rPr lang="en-GB" sz="2400" dirty="0" smtClean="0">
                <a:latin typeface="Arial Narrow" panose="020B0606020202030204" pitchFamily="34" charset="0"/>
              </a:rPr>
              <a:t>Objective: in response to </a:t>
            </a:r>
            <a:r>
              <a:rPr lang="en-US" sz="2400" dirty="0" smtClean="0">
                <a:latin typeface="Arial Narrow" panose="020B0606020202030204" pitchFamily="34" charset="0"/>
              </a:rPr>
              <a:t>the </a:t>
            </a:r>
            <a:r>
              <a:rPr lang="en-US" sz="2400" dirty="0">
                <a:latin typeface="Arial Narrow" panose="020B0606020202030204" pitchFamily="34" charset="0"/>
              </a:rPr>
              <a:t>need for clear communication on the risk of transmission of the novel SARS-CoV-2 causing COVID-19 in humans and the general societal concern of potential contamination of aquatic animals used as food or their products with the virus. </a:t>
            </a:r>
          </a:p>
          <a:p>
            <a:endParaRPr lang="en-GB" sz="2400" dirty="0"/>
          </a:p>
        </p:txBody>
      </p:sp>
      <p:sp>
        <p:nvSpPr>
          <p:cNvPr id="4" name="Date Placeholder 3"/>
          <p:cNvSpPr>
            <a:spLocks noGrp="1"/>
          </p:cNvSpPr>
          <p:nvPr>
            <p:ph type="dt" sz="half" idx="10"/>
          </p:nvPr>
        </p:nvSpPr>
        <p:spPr>
          <a:xfrm>
            <a:off x="7717536" y="6382512"/>
            <a:ext cx="2825496" cy="320040"/>
          </a:xfrm>
        </p:spPr>
        <p:txBody>
          <a:bodyPr>
            <a:normAutofit/>
          </a:bodyPr>
          <a:lstStyle/>
          <a:p>
            <a:pPr algn="r">
              <a:spcAft>
                <a:spcPts val="600"/>
              </a:spcAft>
            </a:pPr>
            <a:fld id="{67C22D50-59F9-415D-8038-4A55108673C5}" type="datetime1">
              <a:rPr lang="en-US" sz="1000" smtClean="0"/>
              <a:pPr algn="r">
                <a:spcAft>
                  <a:spcPts val="600"/>
                </a:spcAft>
              </a:pPr>
              <a:t>6/19/2020</a:t>
            </a:fld>
            <a:endParaRPr lang="en-US" sz="1000"/>
          </a:p>
        </p:txBody>
      </p:sp>
      <p:sp>
        <p:nvSpPr>
          <p:cNvPr id="6" name="Slide Number Placeholder 5"/>
          <p:cNvSpPr>
            <a:spLocks noGrp="1"/>
          </p:cNvSpPr>
          <p:nvPr>
            <p:ph type="sldNum" sz="quarter" idx="12"/>
          </p:nvPr>
        </p:nvSpPr>
        <p:spPr>
          <a:xfrm>
            <a:off x="10707624" y="6382512"/>
            <a:ext cx="685800" cy="320040"/>
          </a:xfrm>
        </p:spPr>
        <p:txBody>
          <a:bodyPr>
            <a:normAutofit/>
          </a:bodyPr>
          <a:lstStyle/>
          <a:p>
            <a:pPr>
              <a:spcAft>
                <a:spcPts val="600"/>
              </a:spcAft>
            </a:pPr>
            <a:fld id="{3BA6BD10-9837-4663-8389-9089F1959FEF}" type="slidenum">
              <a:rPr lang="en-US" sz="1000" smtClean="0"/>
              <a:pPr>
                <a:spcAft>
                  <a:spcPts val="600"/>
                </a:spcAft>
              </a:pPr>
              <a:t>11</a:t>
            </a:fld>
            <a:endParaRPr lang="en-US" sz="100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8052" y="2486897"/>
            <a:ext cx="6171297" cy="2495817"/>
          </a:xfrm>
          <a:prstGeom prst="rect">
            <a:avLst/>
          </a:prstGeom>
          <a:ln>
            <a:solidFill>
              <a:schemeClr val="tx1"/>
            </a:solidFill>
          </a:ln>
        </p:spPr>
      </p:pic>
      <p:sp>
        <p:nvSpPr>
          <p:cNvPr id="5" name="Rectangle 4"/>
          <p:cNvSpPr/>
          <p:nvPr/>
        </p:nvSpPr>
        <p:spPr>
          <a:xfrm>
            <a:off x="5882479" y="5331762"/>
            <a:ext cx="6096000" cy="646331"/>
          </a:xfrm>
          <a:prstGeom prst="rect">
            <a:avLst/>
          </a:prstGeom>
        </p:spPr>
        <p:txBody>
          <a:bodyPr>
            <a:spAutoFit/>
          </a:bodyPr>
          <a:lstStyle/>
          <a:p>
            <a:r>
              <a:rPr lang="en-US" dirty="0">
                <a:hlinkClick r:id="rId3"/>
              </a:rPr>
              <a:t>https://www.asianfisheriessociety.org/publication/abstract.php?id=1291</a:t>
            </a:r>
            <a:endParaRPr lang="en-US" dirty="0"/>
          </a:p>
        </p:txBody>
      </p:sp>
    </p:spTree>
    <p:extLst>
      <p:ext uri="{BB962C8B-B14F-4D97-AF65-F5344CB8AC3E}">
        <p14:creationId xmlns:p14="http://schemas.microsoft.com/office/powerpoint/2010/main" val="33616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9DA0E-5CA7-4E2E-8E90-50892CD070EC}" type="datetime1">
              <a:rPr lang="en-US" smtClean="0"/>
              <a:t>6/19/2020</a:t>
            </a:fld>
            <a:endParaRPr lang="en-US"/>
          </a:p>
        </p:txBody>
      </p:sp>
      <p:sp>
        <p:nvSpPr>
          <p:cNvPr id="4" name="Slide Number Placeholder 3"/>
          <p:cNvSpPr>
            <a:spLocks noGrp="1"/>
          </p:cNvSpPr>
          <p:nvPr>
            <p:ph type="sldNum" sz="quarter" idx="12"/>
          </p:nvPr>
        </p:nvSpPr>
        <p:spPr/>
        <p:txBody>
          <a:bodyPr/>
          <a:lstStyle/>
          <a:p>
            <a:fld id="{3BA6BD10-9837-4663-8389-9089F1959FEF}" type="slidenum">
              <a:rPr lang="en-US" smtClean="0"/>
              <a:t>12</a:t>
            </a:fld>
            <a:endParaRPr lang="en-US"/>
          </a:p>
        </p:txBody>
      </p:sp>
      <p:pic>
        <p:nvPicPr>
          <p:cNvPr id="5" name="Picture 4" descr="A screenshot of a social media post&#10;&#10;Description automatically generated">
            <a:extLst>
              <a:ext uri="{FF2B5EF4-FFF2-40B4-BE49-F238E27FC236}">
                <a16:creationId xmlns:a16="http://schemas.microsoft.com/office/drawing/2014/main" id="{1580671C-B497-427D-9097-661373D9E2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682"/>
          <a:stretch/>
        </p:blipFill>
        <p:spPr>
          <a:xfrm>
            <a:off x="242828" y="2852452"/>
            <a:ext cx="5091314" cy="3777742"/>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97" y="209609"/>
            <a:ext cx="9716907" cy="255156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142" y="2852452"/>
            <a:ext cx="6700178" cy="3777742"/>
          </a:xfrm>
          <a:prstGeom prst="rect">
            <a:avLst/>
          </a:prstGeom>
          <a:ln>
            <a:solidFill>
              <a:schemeClr val="tx1"/>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05" y="488696"/>
            <a:ext cx="7457174" cy="5363463"/>
          </a:xfrm>
          <a:prstGeom prst="rect">
            <a:avLst/>
          </a:prstGeom>
          <a:ln>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101" y="536402"/>
            <a:ext cx="11044419" cy="5457919"/>
          </a:xfrm>
          <a:prstGeom prst="rect">
            <a:avLst/>
          </a:prstGeom>
          <a:ln>
            <a:solidFill>
              <a:schemeClr val="tx1"/>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4408" y="488696"/>
            <a:ext cx="4584867" cy="5797296"/>
          </a:xfrm>
          <a:prstGeom prst="rect">
            <a:avLst/>
          </a:prstGeom>
        </p:spPr>
      </p:pic>
    </p:spTree>
    <p:extLst>
      <p:ext uri="{BB962C8B-B14F-4D97-AF65-F5344CB8AC3E}">
        <p14:creationId xmlns:p14="http://schemas.microsoft.com/office/powerpoint/2010/main" val="272005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14091428"/>
              </p:ext>
            </p:extLst>
          </p:nvPr>
        </p:nvGraphicFramePr>
        <p:xfrm>
          <a:off x="164592" y="197993"/>
          <a:ext cx="11868912" cy="633984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448309473"/>
                    </a:ext>
                  </a:extLst>
                </a:gridCol>
                <a:gridCol w="7936992">
                  <a:extLst>
                    <a:ext uri="{9D8B030D-6E8A-4147-A177-3AD203B41FA5}">
                      <a16:colId xmlns:a16="http://schemas.microsoft.com/office/drawing/2014/main" val="3545841392"/>
                    </a:ext>
                  </a:extLst>
                </a:gridCol>
              </a:tblGrid>
              <a:tr h="370840">
                <a:tc>
                  <a:txBody>
                    <a:bodyPr/>
                    <a:lstStyle/>
                    <a:p>
                      <a:r>
                        <a:rPr lang="en-GB" sz="2800" dirty="0" smtClean="0">
                          <a:latin typeface="Arial Narrow" panose="020B0606020202030204" pitchFamily="34" charset="0"/>
                        </a:rPr>
                        <a:t>Expert</a:t>
                      </a:r>
                      <a:r>
                        <a:rPr lang="en-GB" sz="2800" baseline="0" dirty="0" smtClean="0">
                          <a:latin typeface="Arial Narrow" panose="020B0606020202030204" pitchFamily="34" charset="0"/>
                        </a:rPr>
                        <a:t> knowledge and available literature</a:t>
                      </a:r>
                      <a:endParaRPr lang="en-US" sz="28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latin typeface="Arial Narrow" panose="020B0606020202030204" pitchFamily="34" charset="0"/>
                        </a:rPr>
                        <a:t>Findings</a:t>
                      </a:r>
                      <a:endParaRPr lang="en-US" sz="2800" dirty="0" smtClean="0">
                        <a:latin typeface="Arial Narrow" panose="020B0606020202030204" pitchFamily="34" charset="0"/>
                      </a:endParaRPr>
                    </a:p>
                    <a:p>
                      <a:endParaRPr lang="en-US" sz="2800" dirty="0">
                        <a:latin typeface="Arial Narrow" panose="020B0606020202030204" pitchFamily="34" charset="0"/>
                      </a:endParaRPr>
                    </a:p>
                  </a:txBody>
                  <a:tcPr/>
                </a:tc>
                <a:extLst>
                  <a:ext uri="{0D108BD9-81ED-4DB2-BD59-A6C34878D82A}">
                    <a16:rowId xmlns:a16="http://schemas.microsoft.com/office/drawing/2014/main" val="3531538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Narrow" panose="020B0606020202030204" pitchFamily="34" charset="0"/>
                        </a:rPr>
                        <a:t>Viruses affecting major aquatic food animals</a:t>
                      </a:r>
                      <a:endParaRPr lang="en-US" sz="2400" dirty="0">
                        <a:latin typeface="Arial Narrow" panose="020B0606020202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latin typeface="Arial Narrow" panose="020B0606020202030204" pitchFamily="34" charset="0"/>
                        </a:rPr>
                        <a:t>Very diverse and belong to multiple genera within more than 20 virus families; none of which belongs to the </a:t>
                      </a:r>
                      <a:r>
                        <a:rPr lang="en-US" sz="2400" dirty="0" err="1" smtClean="0">
                          <a:latin typeface="Arial Narrow" panose="020B0606020202030204" pitchFamily="34" charset="0"/>
                        </a:rPr>
                        <a:t>Coronaviridae</a:t>
                      </a:r>
                      <a:r>
                        <a:rPr lang="en-US" sz="2400" dirty="0" smtClean="0">
                          <a:latin typeface="Arial Narrow" panose="020B0606020202030204" pitchFamily="34" charset="0"/>
                        </a:rPr>
                        <a:t> family.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latin typeface="Arial Narrow" panose="020B0606020202030204" pitchFamily="34" charset="0"/>
                        </a:rPr>
                        <a:t>No known zoonotic viral diseases associated with aquatic food animals</a:t>
                      </a:r>
                      <a:endParaRPr lang="en-US" sz="2400" dirty="0">
                        <a:latin typeface="Arial Narrow" panose="020B0606020202030204" pitchFamily="34" charset="0"/>
                      </a:endParaRPr>
                    </a:p>
                  </a:txBody>
                  <a:tcPr/>
                </a:tc>
                <a:extLst>
                  <a:ext uri="{0D108BD9-81ED-4DB2-BD59-A6C34878D82A}">
                    <a16:rowId xmlns:a16="http://schemas.microsoft.com/office/drawing/2014/main" val="3689586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latin typeface="Arial Narrow" panose="020B0606020202030204" pitchFamily="34" charset="0"/>
                        </a:rPr>
                        <a:t>Target organ and pathology </a:t>
                      </a:r>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SARS-CoV-2 primarily targets the upper and lower respiratory tract with the pathology of most consequence in the lung. Fish do not have lungs, with the exception of </a:t>
                      </a:r>
                      <a:r>
                        <a:rPr lang="en-US" sz="2400" dirty="0" smtClean="0">
                          <a:latin typeface="Arial Narrow" panose="020B0606020202030204" pitchFamily="34" charset="0"/>
                        </a:rPr>
                        <a:t>lungfish </a:t>
                      </a:r>
                      <a:r>
                        <a:rPr lang="en-US" sz="2400" dirty="0" smtClean="0">
                          <a:latin typeface="Arial Narrow" panose="020B0606020202030204" pitchFamily="34" charset="0"/>
                        </a:rPr>
                        <a:t>, and are therefore not susceptible to the virus. </a:t>
                      </a:r>
                      <a:endParaRPr lang="en-US" sz="2400" dirty="0">
                        <a:latin typeface="Arial Narrow" panose="020B0606020202030204" pitchFamily="34" charset="0"/>
                      </a:endParaRPr>
                    </a:p>
                  </a:txBody>
                  <a:tcPr/>
                </a:tc>
                <a:extLst>
                  <a:ext uri="{0D108BD9-81ED-4DB2-BD59-A6C34878D82A}">
                    <a16:rowId xmlns:a16="http://schemas.microsoft.com/office/drawing/2014/main" val="21230419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latin typeface="Arial Narrow" panose="020B0606020202030204" pitchFamily="34" charset="0"/>
                        </a:rPr>
                        <a:t>ACE2 receptor</a:t>
                      </a:r>
                    </a:p>
                    <a:p>
                      <a:endParaRPr lang="en-US" sz="2400" dirty="0">
                        <a:latin typeface="Arial Narrow" panose="020B0606020202030204" pitchFamily="34" charset="0"/>
                      </a:endParaRPr>
                    </a:p>
                  </a:txBody>
                  <a:tcPr/>
                </a:tc>
                <a:tc>
                  <a:txBody>
                    <a:bodyPr/>
                    <a:lstStyle/>
                    <a:p>
                      <a:r>
                        <a:rPr lang="en-US" sz="2400" dirty="0" smtClean="0">
                          <a:latin typeface="Arial Narrow" panose="020B0606020202030204" pitchFamily="34" charset="0"/>
                        </a:rPr>
                        <a:t>Comparison of human ACE2 receptor with that of a finfish, showed amino acid sequence identity of only 59 % (Chen et al., 2020). The very low genetic similarity of ACE2 receptors, therefore, negates the possibility of the virus infecting aquatic food animals. SARS-CoV-2 would need to undergo mutations to be able to attach to cells in these animals. </a:t>
                      </a:r>
                      <a:endParaRPr lang="en-US" sz="2400" dirty="0">
                        <a:latin typeface="Arial Narrow" panose="020B0606020202030204" pitchFamily="34" charset="0"/>
                      </a:endParaRPr>
                    </a:p>
                  </a:txBody>
                  <a:tcPr/>
                </a:tc>
                <a:extLst>
                  <a:ext uri="{0D108BD9-81ED-4DB2-BD59-A6C34878D82A}">
                    <a16:rowId xmlns:a16="http://schemas.microsoft.com/office/drawing/2014/main" val="3127291827"/>
                  </a:ext>
                </a:extLst>
              </a:tr>
            </a:tbl>
          </a:graphicData>
        </a:graphic>
      </p:graphicFrame>
      <p:sp>
        <p:nvSpPr>
          <p:cNvPr id="4" name="Date Placeholder 3"/>
          <p:cNvSpPr>
            <a:spLocks noGrp="1"/>
          </p:cNvSpPr>
          <p:nvPr>
            <p:ph type="dt" sz="half" idx="10"/>
          </p:nvPr>
        </p:nvSpPr>
        <p:spPr/>
        <p:txBody>
          <a:bodyPr/>
          <a:lstStyle/>
          <a:p>
            <a:fld id="{67C22D50-59F9-415D-8038-4A55108673C5}" type="datetime1">
              <a:rPr lang="en-US" smtClean="0"/>
              <a:t>6/19/2020</a:t>
            </a:fld>
            <a:endParaRPr lang="en-US"/>
          </a:p>
        </p:txBody>
      </p:sp>
      <p:sp>
        <p:nvSpPr>
          <p:cNvPr id="6" name="Slide Number Placeholder 5"/>
          <p:cNvSpPr>
            <a:spLocks noGrp="1"/>
          </p:cNvSpPr>
          <p:nvPr>
            <p:ph type="sldNum" sz="quarter" idx="12"/>
          </p:nvPr>
        </p:nvSpPr>
        <p:spPr/>
        <p:txBody>
          <a:bodyPr/>
          <a:lstStyle/>
          <a:p>
            <a:fld id="{3BA6BD10-9837-4663-8389-9089F1959FEF}" type="slidenum">
              <a:rPr lang="en-US" smtClean="0"/>
              <a:t>13</a:t>
            </a:fld>
            <a:endParaRPr lang="en-US"/>
          </a:p>
        </p:txBody>
      </p:sp>
    </p:spTree>
    <p:extLst>
      <p:ext uri="{BB962C8B-B14F-4D97-AF65-F5344CB8AC3E}">
        <p14:creationId xmlns:p14="http://schemas.microsoft.com/office/powerpoint/2010/main" val="3797233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41211217"/>
              </p:ext>
            </p:extLst>
          </p:nvPr>
        </p:nvGraphicFramePr>
        <p:xfrm>
          <a:off x="164592" y="482699"/>
          <a:ext cx="11759184" cy="5538239"/>
        </p:xfrm>
        <a:graphic>
          <a:graphicData uri="http://schemas.openxmlformats.org/drawingml/2006/table">
            <a:tbl>
              <a:tblPr firstRow="1" bandRow="1">
                <a:tableStyleId>{5C22544A-7EE6-4342-B048-85BDC9FD1C3A}</a:tableStyleId>
              </a:tblPr>
              <a:tblGrid>
                <a:gridCol w="2557944">
                  <a:extLst>
                    <a:ext uri="{9D8B030D-6E8A-4147-A177-3AD203B41FA5}">
                      <a16:colId xmlns:a16="http://schemas.microsoft.com/office/drawing/2014/main" val="2448309473"/>
                    </a:ext>
                  </a:extLst>
                </a:gridCol>
                <a:gridCol w="9201240">
                  <a:extLst>
                    <a:ext uri="{9D8B030D-6E8A-4147-A177-3AD203B41FA5}">
                      <a16:colId xmlns:a16="http://schemas.microsoft.com/office/drawing/2014/main" val="3545841392"/>
                    </a:ext>
                  </a:extLst>
                </a:gridCol>
              </a:tblGrid>
              <a:tr h="459110">
                <a:tc>
                  <a:txBody>
                    <a:bodyPr/>
                    <a:lstStyle/>
                    <a:p>
                      <a:pPr algn="ctr"/>
                      <a:r>
                        <a:rPr lang="en-GB" sz="2800" dirty="0" smtClean="0">
                          <a:latin typeface="Arial Narrow" panose="020B0606020202030204" pitchFamily="34" charset="0"/>
                        </a:rPr>
                        <a:t>VIEWPOINT</a:t>
                      </a:r>
                      <a:endParaRPr lang="en-US" sz="2800" dirty="0">
                        <a:latin typeface="Arial Narrow" panose="020B0606020202030204" pitchFamily="34" charset="0"/>
                      </a:endParaRPr>
                    </a:p>
                  </a:txBody>
                  <a:tcPr/>
                </a:tc>
                <a:tc>
                  <a:txBody>
                    <a:bodyPr/>
                    <a:lstStyle/>
                    <a:p>
                      <a:pPr algn="ctr"/>
                      <a:r>
                        <a:rPr lang="en-GB" sz="2800" dirty="0" smtClean="0">
                          <a:latin typeface="Arial Narrow" panose="020B0606020202030204" pitchFamily="34" charset="0"/>
                        </a:rPr>
                        <a:t>Key</a:t>
                      </a:r>
                      <a:r>
                        <a:rPr lang="en-GB" sz="2800" baseline="0" dirty="0" smtClean="0">
                          <a:latin typeface="Arial Narrow" panose="020B0606020202030204" pitchFamily="34" charset="0"/>
                        </a:rPr>
                        <a:t> messages</a:t>
                      </a:r>
                      <a:endParaRPr lang="en-US" sz="2800" dirty="0">
                        <a:latin typeface="Arial Narrow" panose="020B0606020202030204" pitchFamily="34" charset="0"/>
                      </a:endParaRPr>
                    </a:p>
                  </a:txBody>
                  <a:tcPr/>
                </a:tc>
                <a:extLst>
                  <a:ext uri="{0D108BD9-81ED-4DB2-BD59-A6C34878D82A}">
                    <a16:rowId xmlns:a16="http://schemas.microsoft.com/office/drawing/2014/main" val="1593126813"/>
                  </a:ext>
                </a:extLst>
              </a:tr>
              <a:tr h="5020079">
                <a:tc gridSpan="2">
                  <a:txBody>
                    <a:bodyPr/>
                    <a:lstStyle/>
                    <a:p>
                      <a:pPr marL="285750" indent="-285750">
                        <a:buFont typeface="Arial" panose="020B0604020202020204" pitchFamily="34" charset="0"/>
                        <a:buChar char="•"/>
                      </a:pPr>
                      <a:r>
                        <a:rPr lang="en-US" sz="2400" dirty="0" smtClean="0">
                          <a:latin typeface="Arial Narrow" panose="020B0606020202030204" pitchFamily="34" charset="0"/>
                        </a:rPr>
                        <a:t>SARS-CoV-2 not known to infect aquatic animals used as food nor contaminate their products. Such animals do not play an epidemiological role in spreading COVID-19 to humans</a:t>
                      </a:r>
                    </a:p>
                    <a:p>
                      <a:pPr marL="285750" indent="-285750">
                        <a:buFont typeface="Arial" panose="020B0604020202020204" pitchFamily="34" charset="0"/>
                        <a:buChar char="•"/>
                      </a:pPr>
                      <a:r>
                        <a:rPr lang="en-US" sz="2400" dirty="0" smtClean="0">
                          <a:latin typeface="Arial Narrow" panose="020B0606020202030204" pitchFamily="34" charset="0"/>
                        </a:rPr>
                        <a:t>As with any surface, these animals</a:t>
                      </a:r>
                      <a:r>
                        <a:rPr lang="en-US" sz="2400" baseline="0" dirty="0" smtClean="0">
                          <a:latin typeface="Arial Narrow" panose="020B0606020202030204" pitchFamily="34" charset="0"/>
                        </a:rPr>
                        <a:t> </a:t>
                      </a:r>
                      <a:r>
                        <a:rPr lang="en-US" sz="2400" dirty="0" smtClean="0">
                          <a:latin typeface="Arial Narrow" panose="020B0606020202030204" pitchFamily="34" charset="0"/>
                        </a:rPr>
                        <a:t>and their products may potentially become contaminated with SARS-CoV-2 when handled by people who are infected and actively shedding the virus.</a:t>
                      </a:r>
                      <a:r>
                        <a:rPr lang="en-US" sz="2400" baseline="0" dirty="0" smtClean="0">
                          <a:latin typeface="Arial Narrow" panose="020B0606020202030204" pitchFamily="34" charset="0"/>
                        </a:rPr>
                        <a:t> </a:t>
                      </a:r>
                    </a:p>
                    <a:p>
                      <a:pPr marL="285750" indent="-285750">
                        <a:buFont typeface="Arial" panose="020B0604020202020204" pitchFamily="34" charset="0"/>
                        <a:buChar char="•"/>
                      </a:pPr>
                      <a:r>
                        <a:rPr lang="en-US" sz="2400" dirty="0" smtClean="0">
                          <a:latin typeface="Arial Narrow" panose="020B0606020202030204" pitchFamily="34" charset="0"/>
                        </a:rPr>
                        <a:t>Actual risk of contact with contaminated products is unknown, thus seafood is safe to consume, as long as it is prepared and served in accordance with recommended hygiene and food safety measures (Codex </a:t>
                      </a:r>
                      <a:r>
                        <a:rPr lang="en-US" sz="2400" dirty="0" err="1" smtClean="0">
                          <a:latin typeface="Arial Narrow" panose="020B0606020202030204" pitchFamily="34" charset="0"/>
                        </a:rPr>
                        <a:t>Alimentarius</a:t>
                      </a:r>
                      <a:r>
                        <a:rPr lang="en-US" sz="2400" dirty="0" smtClean="0">
                          <a:latin typeface="Arial Narrow" panose="020B0606020202030204" pitchFamily="34" charset="0"/>
                        </a:rPr>
                        <a:t>, 2020; WHO. 2020)</a:t>
                      </a:r>
                    </a:p>
                    <a:p>
                      <a:pPr marL="285750" indent="-285750">
                        <a:buFont typeface="Arial" panose="020B0604020202020204" pitchFamily="34" charset="0"/>
                        <a:buChar char="•"/>
                      </a:pPr>
                      <a:r>
                        <a:rPr lang="en-US" sz="2400" dirty="0" smtClean="0">
                          <a:latin typeface="Arial Narrow" panose="020B0606020202030204" pitchFamily="34" charset="0"/>
                        </a:rPr>
                        <a:t>Health of humans and animals</a:t>
                      </a:r>
                      <a:r>
                        <a:rPr lang="en-US" sz="2400" baseline="0" dirty="0" smtClean="0">
                          <a:latin typeface="Arial Narrow" panose="020B0606020202030204" pitchFamily="34" charset="0"/>
                        </a:rPr>
                        <a:t> are</a:t>
                      </a:r>
                      <a:r>
                        <a:rPr lang="en-US" sz="2400" dirty="0" smtClean="0">
                          <a:latin typeface="Arial Narrow" panose="020B0606020202030204" pitchFamily="34" charset="0"/>
                        </a:rPr>
                        <a:t> interrelated with the environment, a concept known as “One Health”; thus, health of all living organisms is of paramount importance. Good aquaculture practices and biosecurity will produce healthy source of aquatic animal protein.</a:t>
                      </a:r>
                    </a:p>
                    <a:p>
                      <a:pPr marL="285750" indent="-285750">
                        <a:buFont typeface="Arial" panose="020B0604020202020204" pitchFamily="34" charset="0"/>
                        <a:buChar char="•"/>
                      </a:pPr>
                      <a:r>
                        <a:rPr lang="en-US" sz="2400" dirty="0" smtClean="0">
                          <a:latin typeface="Arial Narrow" panose="020B0606020202030204" pitchFamily="34" charset="0"/>
                        </a:rPr>
                        <a:t>Many unknowns regarding SARS-CoV-2. As new information becomes available through peer-reviewed studies, we continuously improve our understanding of the virus and assess any potential risks to aquatic food systems that may arise.</a:t>
                      </a:r>
                      <a:endParaRPr lang="en-US" sz="2400" dirty="0">
                        <a:latin typeface="Arial Narrow" panose="020B0606020202030204" pitchFamily="34" charset="0"/>
                      </a:endParaRPr>
                    </a:p>
                  </a:txBody>
                  <a:tcPr/>
                </a:tc>
                <a:tc hMerge="1">
                  <a:txBody>
                    <a:bodyPr/>
                    <a:lstStyle/>
                    <a:p>
                      <a:endParaRPr lang="en-US" dirty="0"/>
                    </a:p>
                  </a:txBody>
                  <a:tcPr/>
                </a:tc>
                <a:extLst>
                  <a:ext uri="{0D108BD9-81ED-4DB2-BD59-A6C34878D82A}">
                    <a16:rowId xmlns:a16="http://schemas.microsoft.com/office/drawing/2014/main" val="403560496"/>
                  </a:ext>
                </a:extLst>
              </a:tr>
            </a:tbl>
          </a:graphicData>
        </a:graphic>
      </p:graphicFrame>
      <p:sp>
        <p:nvSpPr>
          <p:cNvPr id="4" name="Date Placeholder 3"/>
          <p:cNvSpPr>
            <a:spLocks noGrp="1"/>
          </p:cNvSpPr>
          <p:nvPr>
            <p:ph type="dt" sz="half" idx="10"/>
          </p:nvPr>
        </p:nvSpPr>
        <p:spPr/>
        <p:txBody>
          <a:bodyPr/>
          <a:lstStyle/>
          <a:p>
            <a:fld id="{67C22D50-59F9-415D-8038-4A55108673C5}" type="datetime1">
              <a:rPr lang="en-US" smtClean="0"/>
              <a:t>6/19/2020</a:t>
            </a:fld>
            <a:endParaRPr lang="en-US"/>
          </a:p>
        </p:txBody>
      </p:sp>
      <p:sp>
        <p:nvSpPr>
          <p:cNvPr id="6" name="Slide Number Placeholder 5"/>
          <p:cNvSpPr>
            <a:spLocks noGrp="1"/>
          </p:cNvSpPr>
          <p:nvPr>
            <p:ph type="sldNum" sz="quarter" idx="12"/>
          </p:nvPr>
        </p:nvSpPr>
        <p:spPr/>
        <p:txBody>
          <a:bodyPr/>
          <a:lstStyle/>
          <a:p>
            <a:fld id="{3BA6BD10-9837-4663-8389-9089F1959FEF}" type="slidenum">
              <a:rPr lang="en-US" smtClean="0"/>
              <a:t>14</a:t>
            </a:fld>
            <a:endParaRPr lang="en-US"/>
          </a:p>
        </p:txBody>
      </p:sp>
    </p:spTree>
    <p:extLst>
      <p:ext uri="{BB962C8B-B14F-4D97-AF65-F5344CB8AC3E}">
        <p14:creationId xmlns:p14="http://schemas.microsoft.com/office/powerpoint/2010/main" val="952442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Narrow" panose="020B0606020202030204" pitchFamily="34" charset="0"/>
              </a:rPr>
              <a:t>Topics</a:t>
            </a:r>
            <a:endParaRPr lang="en-US" dirty="0">
              <a:latin typeface="Arial Narrow" panose="020B0606020202030204" pitchFamily="34" charset="0"/>
            </a:endParaRPr>
          </a:p>
        </p:txBody>
      </p:sp>
      <p:sp>
        <p:nvSpPr>
          <p:cNvPr id="3" name="Content Placeholder 2"/>
          <p:cNvSpPr>
            <a:spLocks noGrp="1"/>
          </p:cNvSpPr>
          <p:nvPr>
            <p:ph idx="1"/>
          </p:nvPr>
        </p:nvSpPr>
        <p:spPr>
          <a:xfrm>
            <a:off x="415637" y="1690688"/>
            <a:ext cx="11305308" cy="4351338"/>
          </a:xfrm>
        </p:spPr>
        <p:txBody>
          <a:bodyPr>
            <a:normAutofit fontScale="92500"/>
          </a:bodyPr>
          <a:lstStyle/>
          <a:p>
            <a:r>
              <a:rPr lang="en-GB" sz="3200" dirty="0" smtClean="0">
                <a:latin typeface="Arial Narrow" panose="020B0606020202030204" pitchFamily="34" charset="0"/>
              </a:rPr>
              <a:t>FAO: </a:t>
            </a:r>
          </a:p>
          <a:p>
            <a:pPr lvl="1"/>
            <a:r>
              <a:rPr lang="en-GB" sz="2800" dirty="0" smtClean="0">
                <a:latin typeface="Arial Narrow" panose="020B0606020202030204" pitchFamily="34" charset="0"/>
              </a:rPr>
              <a:t>who we are, what we do and where are we</a:t>
            </a:r>
          </a:p>
          <a:p>
            <a:pPr lvl="1"/>
            <a:r>
              <a:rPr lang="en-GB" sz="2800" dirty="0" smtClean="0">
                <a:latin typeface="Arial Narrow" panose="020B0606020202030204" pitchFamily="34" charset="0"/>
              </a:rPr>
              <a:t>SOFIA 2020: Aquaculture trends</a:t>
            </a:r>
          </a:p>
          <a:p>
            <a:r>
              <a:rPr lang="en-GB" sz="3200" dirty="0" smtClean="0">
                <a:latin typeface="Arial Narrow" panose="020B0606020202030204" pitchFamily="34" charset="0"/>
              </a:rPr>
              <a:t>Trends in disease situation in aquaculture </a:t>
            </a:r>
          </a:p>
          <a:p>
            <a:pPr lvl="1"/>
            <a:r>
              <a:rPr lang="en-GB" sz="2800" dirty="0" smtClean="0">
                <a:latin typeface="Arial Narrow" panose="020B0606020202030204" pitchFamily="34" charset="0"/>
              </a:rPr>
              <a:t>Significant diseases in Latin America and the Caribbean</a:t>
            </a:r>
          </a:p>
          <a:p>
            <a:pPr lvl="1"/>
            <a:r>
              <a:rPr lang="en-GB" sz="2800" dirty="0" smtClean="0">
                <a:latin typeface="Arial Narrow" panose="020B0606020202030204" pitchFamily="34" charset="0"/>
              </a:rPr>
              <a:t>Under-the-water biosecurity and health management and drivers</a:t>
            </a:r>
          </a:p>
          <a:p>
            <a:r>
              <a:rPr lang="en-GB" sz="3200" dirty="0" smtClean="0">
                <a:latin typeface="Arial Narrow" panose="020B0606020202030204" pitchFamily="34" charset="0"/>
              </a:rPr>
              <a:t>Progressive Management Pathway for Improving Aquaculture Biosecurity</a:t>
            </a:r>
          </a:p>
          <a:p>
            <a:r>
              <a:rPr lang="en-GB" sz="3200" dirty="0" smtClean="0">
                <a:latin typeface="Arial Narrow" panose="020B0606020202030204" pitchFamily="34" charset="0"/>
              </a:rPr>
              <a:t>Viewpoint paper: </a:t>
            </a:r>
            <a:r>
              <a:rPr lang="en-US" sz="3200" dirty="0">
                <a:latin typeface="Arial Narrow" panose="020B0606020202030204" pitchFamily="34" charset="0"/>
              </a:rPr>
              <a:t>SARS-CoV-2 (The Cause of COVID-19 in Humans) is Not Known to Infect Aquatic Food Animals Nor Contaminate Their Products</a:t>
            </a:r>
          </a:p>
          <a:p>
            <a:endParaRPr lang="en-US" dirty="0"/>
          </a:p>
        </p:txBody>
      </p:sp>
    </p:spTree>
    <p:extLst>
      <p:ext uri="{BB962C8B-B14F-4D97-AF65-F5344CB8AC3E}">
        <p14:creationId xmlns:p14="http://schemas.microsoft.com/office/powerpoint/2010/main" val="400105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 27"/>
          <p:cNvPicPr>
            <a:picLocks noChangeAspect="1"/>
          </p:cNvPicPr>
          <p:nvPr/>
        </p:nvPicPr>
        <p:blipFill>
          <a:blip r:embed="rId3"/>
          <a:srcRect/>
          <a:stretch>
            <a:fillRect/>
          </a:stretch>
        </p:blipFill>
        <p:spPr bwMode="auto">
          <a:xfrm>
            <a:off x="1" y="1440536"/>
            <a:ext cx="12192000" cy="5415911"/>
          </a:xfrm>
          <a:prstGeom prst="rect">
            <a:avLst/>
          </a:prstGeom>
          <a:noFill/>
          <a:ln w="9525">
            <a:noFill/>
            <a:miter lim="800000"/>
            <a:headEnd/>
            <a:tailEnd/>
          </a:ln>
        </p:spPr>
      </p:pic>
      <p:grpSp>
        <p:nvGrpSpPr>
          <p:cNvPr id="2" name="Group 61" descr=" 62"/>
          <p:cNvGrpSpPr>
            <a:grpSpLocks/>
          </p:cNvGrpSpPr>
          <p:nvPr/>
        </p:nvGrpSpPr>
        <p:grpSpPr bwMode="auto">
          <a:xfrm>
            <a:off x="4572036" y="-13807"/>
            <a:ext cx="2458307" cy="3075841"/>
            <a:chOff x="375921" y="875625"/>
            <a:chExt cx="2678581" cy="3249598"/>
          </a:xfrm>
        </p:grpSpPr>
        <p:grpSp>
          <p:nvGrpSpPr>
            <p:cNvPr id="3" name="Group 33"/>
            <p:cNvGrpSpPr>
              <a:grpSpLocks/>
            </p:cNvGrpSpPr>
            <p:nvPr/>
          </p:nvGrpSpPr>
          <p:grpSpPr bwMode="auto">
            <a:xfrm>
              <a:off x="375921" y="875625"/>
              <a:ext cx="2678581" cy="3249598"/>
              <a:chOff x="701041" y="1865295"/>
              <a:chExt cx="3147019" cy="3185995"/>
            </a:xfrm>
          </p:grpSpPr>
          <p:grpSp>
            <p:nvGrpSpPr>
              <p:cNvPr id="4" name="Group 13"/>
              <p:cNvGrpSpPr>
                <a:grpSpLocks/>
              </p:cNvGrpSpPr>
              <p:nvPr/>
            </p:nvGrpSpPr>
            <p:grpSpPr bwMode="auto">
              <a:xfrm>
                <a:off x="701041" y="1865295"/>
                <a:ext cx="3147019" cy="3185995"/>
                <a:chOff x="5928439" y="931154"/>
                <a:chExt cx="3453442" cy="4874610"/>
              </a:xfrm>
            </p:grpSpPr>
            <p:sp>
              <p:nvSpPr>
                <p:cNvPr id="29" name="Rectangle 28"/>
                <p:cNvSpPr/>
                <p:nvPr/>
              </p:nvSpPr>
              <p:spPr>
                <a:xfrm>
                  <a:off x="6011290" y="931154"/>
                  <a:ext cx="3370591" cy="4512841"/>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0"/>
                <a:lstStyle/>
                <a:p>
                  <a:pPr algn="ctr">
                    <a:lnSpc>
                      <a:spcPts val="3920"/>
                    </a:lnSpc>
                    <a:defRPr/>
                  </a:pPr>
                  <a:r>
                    <a:rPr lang="en-US" sz="1200" b="1" dirty="0">
                      <a:solidFill>
                        <a:schemeClr val="tx1">
                          <a:lumMod val="85000"/>
                          <a:lumOff val="15000"/>
                        </a:schemeClr>
                      </a:solidFill>
                      <a:latin typeface="Arial Narrow" panose="020B0606020202030204" pitchFamily="34" charset="0"/>
                      <a:cs typeface="Nevis"/>
                    </a:rPr>
                    <a:t>Eradicate hunger, food insecurity and malnutrition</a:t>
                  </a:r>
                </a:p>
              </p:txBody>
            </p:sp>
            <p:sp>
              <p:nvSpPr>
                <p:cNvPr id="30" name="Isosceles Triangle 29"/>
                <p:cNvSpPr/>
                <p:nvPr/>
              </p:nvSpPr>
              <p:spPr>
                <a:xfrm flipV="1">
                  <a:off x="5928439" y="5408062"/>
                  <a:ext cx="3370591" cy="397702"/>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27"/>
              <p:cNvSpPr/>
              <p:nvPr/>
            </p:nvSpPr>
            <p:spPr>
              <a:xfrm>
                <a:off x="1018076" y="2971821"/>
                <a:ext cx="2426257" cy="91832"/>
              </a:xfrm>
              <a:prstGeom prst="rect">
                <a:avLst/>
              </a:prstGeom>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pic>
          <p:nvPicPr>
            <p:cNvPr id="8211" name="Picture 59"/>
            <p:cNvPicPr>
              <a:picLocks noChangeAspect="1"/>
            </p:cNvPicPr>
            <p:nvPr/>
          </p:nvPicPr>
          <p:blipFill>
            <a:blip r:embed="rId4"/>
            <a:srcRect/>
            <a:stretch>
              <a:fillRect/>
            </a:stretch>
          </p:blipFill>
          <p:spPr bwMode="auto">
            <a:xfrm>
              <a:off x="645765" y="2143599"/>
              <a:ext cx="2093559" cy="1401473"/>
            </a:xfrm>
            <a:prstGeom prst="rect">
              <a:avLst/>
            </a:prstGeom>
            <a:noFill/>
            <a:ln w="9525">
              <a:noFill/>
              <a:miter lim="800000"/>
              <a:headEnd/>
              <a:tailEnd/>
            </a:ln>
          </p:spPr>
        </p:pic>
      </p:grpSp>
      <p:grpSp>
        <p:nvGrpSpPr>
          <p:cNvPr id="5" name="Group 64" descr=" 65"/>
          <p:cNvGrpSpPr>
            <a:grpSpLocks/>
          </p:cNvGrpSpPr>
          <p:nvPr/>
        </p:nvGrpSpPr>
        <p:grpSpPr bwMode="auto">
          <a:xfrm>
            <a:off x="6937394" y="0"/>
            <a:ext cx="2614614" cy="3131179"/>
            <a:chOff x="3239981" y="645971"/>
            <a:chExt cx="2614319" cy="3243406"/>
          </a:xfrm>
        </p:grpSpPr>
        <p:grpSp>
          <p:nvGrpSpPr>
            <p:cNvPr id="6" name="Group 39"/>
            <p:cNvGrpSpPr>
              <a:grpSpLocks/>
            </p:cNvGrpSpPr>
            <p:nvPr/>
          </p:nvGrpSpPr>
          <p:grpSpPr bwMode="auto">
            <a:xfrm>
              <a:off x="3239981" y="645971"/>
              <a:ext cx="2614319" cy="3243406"/>
              <a:chOff x="694901" y="576213"/>
              <a:chExt cx="3071519" cy="3038105"/>
            </a:xfrm>
          </p:grpSpPr>
          <p:grpSp>
            <p:nvGrpSpPr>
              <p:cNvPr id="7" name="Group 13"/>
              <p:cNvGrpSpPr>
                <a:grpSpLocks/>
              </p:cNvGrpSpPr>
              <p:nvPr/>
            </p:nvGrpSpPr>
            <p:grpSpPr bwMode="auto">
              <a:xfrm>
                <a:off x="694901" y="576213"/>
                <a:ext cx="3071519" cy="3038105"/>
                <a:chOff x="5921704" y="-1041152"/>
                <a:chExt cx="3370592" cy="4648334"/>
              </a:xfrm>
            </p:grpSpPr>
            <p:sp>
              <p:nvSpPr>
                <p:cNvPr id="43" name="Rectangle 42"/>
                <p:cNvSpPr/>
                <p:nvPr/>
              </p:nvSpPr>
              <p:spPr>
                <a:xfrm>
                  <a:off x="5921705" y="-1041152"/>
                  <a:ext cx="3370591" cy="4278883"/>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0"/>
                <a:lstStyle/>
                <a:p>
                  <a:pPr algn="ctr">
                    <a:lnSpc>
                      <a:spcPts val="3920"/>
                    </a:lnSpc>
                    <a:defRPr/>
                  </a:pPr>
                  <a:r>
                    <a:rPr lang="en-US" sz="1100" b="1" dirty="0">
                      <a:solidFill>
                        <a:schemeClr val="tx1">
                          <a:lumMod val="85000"/>
                          <a:lumOff val="15000"/>
                        </a:schemeClr>
                      </a:solidFill>
                      <a:latin typeface="Arial Narrow" panose="020B0606020202030204" pitchFamily="34" charset="0"/>
                      <a:cs typeface="Nevis"/>
                    </a:rPr>
                    <a:t>Eliminate rural poverty through socio-economic development</a:t>
                  </a:r>
                </a:p>
              </p:txBody>
            </p:sp>
            <p:sp>
              <p:nvSpPr>
                <p:cNvPr id="44" name="Isosceles Triangle 43"/>
                <p:cNvSpPr/>
                <p:nvPr/>
              </p:nvSpPr>
              <p:spPr>
                <a:xfrm flipV="1">
                  <a:off x="5921704" y="3211368"/>
                  <a:ext cx="3370591" cy="395814"/>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2" name="Rectangle 41"/>
              <p:cNvSpPr/>
              <p:nvPr/>
            </p:nvSpPr>
            <p:spPr>
              <a:xfrm>
                <a:off x="1017530" y="1662464"/>
                <a:ext cx="2426258" cy="92180"/>
              </a:xfrm>
              <a:prstGeom prst="rect">
                <a:avLst/>
              </a:prstGeom>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sp>
        </p:grpSp>
        <p:pic>
          <p:nvPicPr>
            <p:cNvPr id="8205" name="Picture 60"/>
            <p:cNvPicPr>
              <a:picLocks noChangeAspect="1"/>
            </p:cNvPicPr>
            <p:nvPr/>
          </p:nvPicPr>
          <p:blipFill>
            <a:blip r:embed="rId5"/>
            <a:srcRect/>
            <a:stretch>
              <a:fillRect/>
            </a:stretch>
          </p:blipFill>
          <p:spPr bwMode="auto">
            <a:xfrm>
              <a:off x="3525207" y="1985364"/>
              <a:ext cx="2054485" cy="1370044"/>
            </a:xfrm>
            <a:prstGeom prst="rect">
              <a:avLst/>
            </a:prstGeom>
            <a:noFill/>
            <a:ln w="9525">
              <a:noFill/>
              <a:miter lim="800000"/>
              <a:headEnd/>
              <a:tailEnd/>
            </a:ln>
          </p:spPr>
        </p:pic>
      </p:grpSp>
      <p:grpSp>
        <p:nvGrpSpPr>
          <p:cNvPr id="8" name="Group 63" descr=" 64"/>
          <p:cNvGrpSpPr>
            <a:grpSpLocks/>
          </p:cNvGrpSpPr>
          <p:nvPr/>
        </p:nvGrpSpPr>
        <p:grpSpPr bwMode="auto">
          <a:xfrm>
            <a:off x="9552007" y="-13807"/>
            <a:ext cx="2433870" cy="3144986"/>
            <a:chOff x="6151641" y="145852"/>
            <a:chExt cx="2736741" cy="3262966"/>
          </a:xfrm>
        </p:grpSpPr>
        <p:grpSp>
          <p:nvGrpSpPr>
            <p:cNvPr id="9" name="Group 44"/>
            <p:cNvGrpSpPr>
              <a:grpSpLocks/>
            </p:cNvGrpSpPr>
            <p:nvPr/>
          </p:nvGrpSpPr>
          <p:grpSpPr bwMode="auto">
            <a:xfrm>
              <a:off x="6151641" y="145852"/>
              <a:ext cx="2736741" cy="3262966"/>
              <a:chOff x="701040" y="413486"/>
              <a:chExt cx="3215350" cy="3199100"/>
            </a:xfrm>
          </p:grpSpPr>
          <p:grpSp>
            <p:nvGrpSpPr>
              <p:cNvPr id="10" name="Group 13"/>
              <p:cNvGrpSpPr>
                <a:grpSpLocks/>
              </p:cNvGrpSpPr>
              <p:nvPr/>
            </p:nvGrpSpPr>
            <p:grpSpPr bwMode="auto">
              <a:xfrm>
                <a:off x="701040" y="413486"/>
                <a:ext cx="3215350" cy="3199100"/>
                <a:chOff x="5928439" y="-1290127"/>
                <a:chExt cx="3528427" cy="4894659"/>
              </a:xfrm>
            </p:grpSpPr>
            <p:sp>
              <p:nvSpPr>
                <p:cNvPr id="48" name="Rectangle 47"/>
                <p:cNvSpPr/>
                <p:nvPr/>
              </p:nvSpPr>
              <p:spPr>
                <a:xfrm>
                  <a:off x="5928439" y="-1290127"/>
                  <a:ext cx="3522016" cy="4515184"/>
                </a:xfrm>
                <a:prstGeom prst="rect">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0"/>
                <a:lstStyle/>
                <a:p>
                  <a:pPr algn="ctr">
                    <a:lnSpc>
                      <a:spcPts val="3920"/>
                    </a:lnSpc>
                    <a:defRPr/>
                  </a:pPr>
                  <a:r>
                    <a:rPr lang="en-US" sz="1200" b="1" dirty="0">
                      <a:solidFill>
                        <a:schemeClr val="tx1">
                          <a:lumMod val="85000"/>
                          <a:lumOff val="15000"/>
                        </a:schemeClr>
                      </a:solidFill>
                      <a:latin typeface="Arial Narrow" panose="020B0606020202030204" pitchFamily="34" charset="0"/>
                      <a:cs typeface="Nevis"/>
                    </a:rPr>
                    <a:t>Sustainable management and utilization of natural resources</a:t>
                  </a:r>
                </a:p>
              </p:txBody>
            </p:sp>
            <p:sp>
              <p:nvSpPr>
                <p:cNvPr id="49" name="Isosceles Triangle 48"/>
                <p:cNvSpPr/>
                <p:nvPr/>
              </p:nvSpPr>
              <p:spPr>
                <a:xfrm flipV="1">
                  <a:off x="5942849" y="3206831"/>
                  <a:ext cx="3514017" cy="397701"/>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 name="Rectangle 46"/>
              <p:cNvSpPr/>
              <p:nvPr/>
            </p:nvSpPr>
            <p:spPr>
              <a:xfrm>
                <a:off x="1092496" y="1619514"/>
                <a:ext cx="2426259" cy="91832"/>
              </a:xfrm>
              <a:prstGeom prst="rect">
                <a:avLst/>
              </a:prstGeom>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grpSp>
        <p:pic>
          <p:nvPicPr>
            <p:cNvPr id="8199" name="Picture 62"/>
            <p:cNvPicPr>
              <a:picLocks noChangeAspect="1"/>
            </p:cNvPicPr>
            <p:nvPr/>
          </p:nvPicPr>
          <p:blipFill>
            <a:blip r:embed="rId6"/>
            <a:srcRect/>
            <a:stretch>
              <a:fillRect/>
            </a:stretch>
          </p:blipFill>
          <p:spPr bwMode="auto">
            <a:xfrm>
              <a:off x="6484828" y="1583403"/>
              <a:ext cx="2065392" cy="1270216"/>
            </a:xfrm>
            <a:prstGeom prst="rect">
              <a:avLst/>
            </a:prstGeom>
            <a:noFill/>
            <a:ln w="9525">
              <a:noFill/>
              <a:miter lim="800000"/>
              <a:headEnd/>
              <a:tailEnd/>
            </a:ln>
          </p:spPr>
        </p:pic>
      </p:gr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44" y="0"/>
            <a:ext cx="1832200" cy="50367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44" y="1293048"/>
            <a:ext cx="4056131" cy="5520845"/>
          </a:xfrm>
          <a:prstGeom prst="rect">
            <a:avLst/>
          </a:prstGeom>
        </p:spPr>
      </p:pic>
    </p:spTree>
    <p:extLst>
      <p:ext uri="{BB962C8B-B14F-4D97-AF65-F5344CB8AC3E}">
        <p14:creationId xmlns:p14="http://schemas.microsoft.com/office/powerpoint/2010/main" val="1715024345"/>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white"/>
                </a:solidFill>
              </a:rPr>
              <a:t>Add text</a:t>
            </a:r>
            <a:endParaRPr lang="en-GB" dirty="0"/>
          </a:p>
        </p:txBody>
      </p:sp>
      <p:sp>
        <p:nvSpPr>
          <p:cNvPr id="12" name="Title 4"/>
          <p:cNvSpPr>
            <a:spLocks noGrp="1"/>
          </p:cNvSpPr>
          <p:nvPr/>
        </p:nvSpPr>
        <p:spPr bwMode="auto">
          <a:xfrm>
            <a:off x="3503579" y="184960"/>
            <a:ext cx="8452893" cy="1152128"/>
          </a:xfrm>
          <a:prstGeom prst="rect">
            <a:avLst/>
          </a:prstGeom>
          <a:extLst/>
        </p:spPr>
        <p:txBody>
          <a:bodyPr vert="horz" lIns="91440" tIns="45720" rIns="91440" bIns="45720" rtlCol="0">
            <a:noAutofit/>
          </a:bodyPr>
          <a:lstStyle/>
          <a:p>
            <a:pPr algn="ctr">
              <a:spcBef>
                <a:spcPts val="1000"/>
              </a:spcBef>
              <a:buFont typeface="Arial" panose="020B0604020202020204" pitchFamily="34" charset="0"/>
              <a:buNone/>
            </a:pPr>
            <a:r>
              <a:rPr lang="en-US" sz="3200">
                <a:hlinkClick r:id="rId3"/>
              </a:rPr>
              <a:t>http://www.fao.org/publications/sofia/2020/en/</a:t>
            </a:r>
            <a:endParaRPr lang="en-US" sz="3200" b="1" dirty="0">
              <a:latin typeface="Arial Narrow" panose="020B0606020202030204" pitchFamily="34" charset="0"/>
              <a:cs typeface="Segoe UI" panose="020B0502040204020203"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01" y="133212"/>
            <a:ext cx="2617831" cy="71964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40" y="1056669"/>
            <a:ext cx="3988734" cy="5545740"/>
          </a:xfrm>
          <a:prstGeom prst="rect">
            <a:avLst/>
          </a:prstGeom>
        </p:spPr>
      </p:pic>
      <p:pic>
        <p:nvPicPr>
          <p:cNvPr id="9" name="Picture 8" descr="A close up of a map&#10;&#10;Description automatically generated">
            <a:extLst>
              <a:ext uri="{FF2B5EF4-FFF2-40B4-BE49-F238E27FC236}">
                <a16:creationId xmlns:a16="http://schemas.microsoft.com/office/drawing/2014/main" id="{D4D48F22-AE30-492D-BB20-97BB8F164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6597" y="1110029"/>
            <a:ext cx="7200000" cy="4844754"/>
          </a:xfrm>
          <a:prstGeom prst="rect">
            <a:avLst/>
          </a:prstGeom>
        </p:spPr>
      </p:pic>
    </p:spTree>
    <p:extLst>
      <p:ext uri="{BB962C8B-B14F-4D97-AF65-F5344CB8AC3E}">
        <p14:creationId xmlns:p14="http://schemas.microsoft.com/office/powerpoint/2010/main" val="4081115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799" y="-233810"/>
            <a:ext cx="4089201" cy="1325563"/>
          </a:xfrm>
        </p:spPr>
        <p:txBody>
          <a:bodyPr>
            <a:normAutofit/>
          </a:bodyPr>
          <a:lstStyle/>
          <a:p>
            <a:r>
              <a:rPr lang="en-GB" sz="2800" dirty="0">
                <a:latin typeface="Arial Narrow" panose="020B0606020202030204" pitchFamily="34" charset="0"/>
              </a:rPr>
              <a:t>Top 10 aquaculture producers</a:t>
            </a:r>
            <a:endParaRPr lang="en-US" sz="2800" dirty="0"/>
          </a:p>
        </p:txBody>
      </p:sp>
      <p:graphicFrame>
        <p:nvGraphicFramePr>
          <p:cNvPr id="4" name="Content Placeholder 3"/>
          <p:cNvGraphicFramePr>
            <a:graphicFrameLocks noGrp="1"/>
          </p:cNvGraphicFramePr>
          <p:nvPr>
            <p:ph idx="1"/>
            <p:extLst/>
          </p:nvPr>
        </p:nvGraphicFramePr>
        <p:xfrm>
          <a:off x="-3" y="465510"/>
          <a:ext cx="7759339" cy="5394960"/>
        </p:xfrm>
        <a:graphic>
          <a:graphicData uri="http://schemas.openxmlformats.org/drawingml/2006/table">
            <a:tbl>
              <a:tblPr firstRow="1" bandRow="1">
                <a:tableStyleId>{5C22544A-7EE6-4342-B048-85BDC9FD1C3A}</a:tableStyleId>
              </a:tblPr>
              <a:tblGrid>
                <a:gridCol w="1799991">
                  <a:extLst>
                    <a:ext uri="{9D8B030D-6E8A-4147-A177-3AD203B41FA5}">
                      <a16:colId xmlns:a16="http://schemas.microsoft.com/office/drawing/2014/main" val="905681725"/>
                    </a:ext>
                  </a:extLst>
                </a:gridCol>
                <a:gridCol w="3220899">
                  <a:extLst>
                    <a:ext uri="{9D8B030D-6E8A-4147-A177-3AD203B41FA5}">
                      <a16:colId xmlns:a16="http://schemas.microsoft.com/office/drawing/2014/main" val="2211994867"/>
                    </a:ext>
                  </a:extLst>
                </a:gridCol>
                <a:gridCol w="2738449">
                  <a:extLst>
                    <a:ext uri="{9D8B030D-6E8A-4147-A177-3AD203B41FA5}">
                      <a16:colId xmlns:a16="http://schemas.microsoft.com/office/drawing/2014/main" val="3609368557"/>
                    </a:ext>
                  </a:extLst>
                </a:gridCol>
              </a:tblGrid>
              <a:tr h="787179">
                <a:tc>
                  <a:txBody>
                    <a:bodyPr/>
                    <a:lstStyle/>
                    <a:p>
                      <a:pPr algn="ctr"/>
                      <a:r>
                        <a:rPr lang="en-GB" sz="2400" dirty="0">
                          <a:latin typeface="Arial Narrow" panose="020B0606020202030204" pitchFamily="34" charset="0"/>
                        </a:rPr>
                        <a:t>Country</a:t>
                      </a:r>
                      <a:endParaRPr lang="en-US" sz="2400" dirty="0">
                        <a:latin typeface="Arial Narrow" panose="020B0606020202030204" pitchFamily="34" charset="0"/>
                      </a:endParaRPr>
                    </a:p>
                  </a:txBody>
                  <a:tcPr/>
                </a:tc>
                <a:tc>
                  <a:txBody>
                    <a:bodyPr/>
                    <a:lstStyle/>
                    <a:p>
                      <a:pPr algn="ctr"/>
                      <a:r>
                        <a:rPr lang="en-GB" sz="2400" dirty="0">
                          <a:latin typeface="Arial Narrow" panose="020B0606020202030204" pitchFamily="34" charset="0"/>
                        </a:rPr>
                        <a:t>Quantity (thousand tonnes)</a:t>
                      </a:r>
                      <a:endParaRPr lang="en-US" sz="2400" dirty="0">
                        <a:latin typeface="Arial Narrow" panose="020B0606020202030204" pitchFamily="34" charset="0"/>
                      </a:endParaRPr>
                    </a:p>
                  </a:txBody>
                  <a:tcPr/>
                </a:tc>
                <a:tc>
                  <a:txBody>
                    <a:bodyPr/>
                    <a:lstStyle/>
                    <a:p>
                      <a:pPr algn="ctr"/>
                      <a:r>
                        <a:rPr lang="en-GB" sz="2400" dirty="0">
                          <a:latin typeface="Arial Narrow" panose="020B0606020202030204" pitchFamily="34" charset="0"/>
                        </a:rPr>
                        <a:t>Value (USD)</a:t>
                      </a:r>
                      <a:endParaRPr lang="en-US" sz="2400" dirty="0">
                        <a:latin typeface="Arial Narrow" panose="020B0606020202030204" pitchFamily="34" charset="0"/>
                      </a:endParaRPr>
                    </a:p>
                  </a:txBody>
                  <a:tcPr/>
                </a:tc>
                <a:extLst>
                  <a:ext uri="{0D108BD9-81ED-4DB2-BD59-A6C34878D82A}">
                    <a16:rowId xmlns:a16="http://schemas.microsoft.com/office/drawing/2014/main" val="2251158212"/>
                  </a:ext>
                </a:extLst>
              </a:tr>
              <a:tr h="437322">
                <a:tc>
                  <a:txBody>
                    <a:bodyPr/>
                    <a:lstStyle/>
                    <a:p>
                      <a:r>
                        <a:rPr lang="en-GB" sz="2400" dirty="0">
                          <a:latin typeface="Arial Narrow" panose="020B0606020202030204" pitchFamily="34" charset="0"/>
                        </a:rPr>
                        <a:t>1.</a:t>
                      </a:r>
                      <a:r>
                        <a:rPr lang="en-GB" sz="2400" baseline="0" dirty="0">
                          <a:latin typeface="Arial Narrow" panose="020B0606020202030204" pitchFamily="34" charset="0"/>
                        </a:rPr>
                        <a:t> Chile</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1,287 thousand tonnes </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10.50 billion</a:t>
                      </a:r>
                      <a:endParaRPr lang="en-US" sz="2400" dirty="0">
                        <a:latin typeface="Arial Narrow" panose="020B0606020202030204" pitchFamily="34" charset="0"/>
                      </a:endParaRPr>
                    </a:p>
                  </a:txBody>
                  <a:tcPr/>
                </a:tc>
                <a:extLst>
                  <a:ext uri="{0D108BD9-81ED-4DB2-BD59-A6C34878D82A}">
                    <a16:rowId xmlns:a16="http://schemas.microsoft.com/office/drawing/2014/main" val="2505100938"/>
                  </a:ext>
                </a:extLst>
              </a:tr>
              <a:tr h="437322">
                <a:tc>
                  <a:txBody>
                    <a:bodyPr/>
                    <a:lstStyle/>
                    <a:p>
                      <a:r>
                        <a:rPr lang="en-GB" sz="2400" dirty="0">
                          <a:latin typeface="Arial Narrow" panose="020B0606020202030204" pitchFamily="34" charset="0"/>
                        </a:rPr>
                        <a:t>2. Brazil</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606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1.35 billion</a:t>
                      </a:r>
                      <a:endParaRPr lang="en-US" sz="2400" dirty="0">
                        <a:latin typeface="Arial Narrow" panose="020B0606020202030204" pitchFamily="34" charset="0"/>
                      </a:endParaRPr>
                    </a:p>
                  </a:txBody>
                  <a:tcPr/>
                </a:tc>
                <a:extLst>
                  <a:ext uri="{0D108BD9-81ED-4DB2-BD59-A6C34878D82A}">
                    <a16:rowId xmlns:a16="http://schemas.microsoft.com/office/drawing/2014/main" val="1466653207"/>
                  </a:ext>
                </a:extLst>
              </a:tr>
              <a:tr h="437322">
                <a:tc>
                  <a:txBody>
                    <a:bodyPr/>
                    <a:lstStyle/>
                    <a:p>
                      <a:r>
                        <a:rPr lang="en-GB" sz="2400" dirty="0">
                          <a:latin typeface="Arial Narrow" panose="020B0606020202030204" pitchFamily="34" charset="0"/>
                        </a:rPr>
                        <a:t>3. Ecuador</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540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2.80 billion</a:t>
                      </a:r>
                      <a:endParaRPr lang="en-US" sz="2400" dirty="0">
                        <a:latin typeface="Arial Narrow" panose="020B0606020202030204" pitchFamily="34" charset="0"/>
                      </a:endParaRPr>
                    </a:p>
                  </a:txBody>
                  <a:tcPr/>
                </a:tc>
                <a:extLst>
                  <a:ext uri="{0D108BD9-81ED-4DB2-BD59-A6C34878D82A}">
                    <a16:rowId xmlns:a16="http://schemas.microsoft.com/office/drawing/2014/main" val="2135975414"/>
                  </a:ext>
                </a:extLst>
              </a:tr>
              <a:tr h="437322">
                <a:tc>
                  <a:txBody>
                    <a:bodyPr/>
                    <a:lstStyle/>
                    <a:p>
                      <a:r>
                        <a:rPr lang="en-GB" sz="2400" dirty="0">
                          <a:latin typeface="Arial Narrow" panose="020B0606020202030204" pitchFamily="34" charset="0"/>
                        </a:rPr>
                        <a:t>4. Mexico</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247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0.81 billion</a:t>
                      </a:r>
                      <a:endParaRPr lang="en-US" sz="2400" dirty="0">
                        <a:latin typeface="Arial Narrow" panose="020B0606020202030204" pitchFamily="34" charset="0"/>
                      </a:endParaRPr>
                    </a:p>
                  </a:txBody>
                  <a:tcPr/>
                </a:tc>
                <a:extLst>
                  <a:ext uri="{0D108BD9-81ED-4DB2-BD59-A6C34878D82A}">
                    <a16:rowId xmlns:a16="http://schemas.microsoft.com/office/drawing/2014/main" val="2361997080"/>
                  </a:ext>
                </a:extLst>
              </a:tr>
              <a:tr h="437322">
                <a:tc>
                  <a:txBody>
                    <a:bodyPr/>
                    <a:lstStyle/>
                    <a:p>
                      <a:r>
                        <a:rPr lang="en-GB" sz="2400" dirty="0">
                          <a:latin typeface="Arial Narrow" panose="020B0606020202030204" pitchFamily="34" charset="0"/>
                        </a:rPr>
                        <a:t>5. Colombia</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133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0.39 billion</a:t>
                      </a:r>
                      <a:endParaRPr lang="en-US" sz="2400" dirty="0">
                        <a:latin typeface="Arial Narrow" panose="020B0606020202030204" pitchFamily="34" charset="0"/>
                      </a:endParaRPr>
                    </a:p>
                  </a:txBody>
                  <a:tcPr/>
                </a:tc>
                <a:extLst>
                  <a:ext uri="{0D108BD9-81ED-4DB2-BD59-A6C34878D82A}">
                    <a16:rowId xmlns:a16="http://schemas.microsoft.com/office/drawing/2014/main" val="3460109008"/>
                  </a:ext>
                </a:extLst>
              </a:tr>
              <a:tr h="437322">
                <a:tc>
                  <a:txBody>
                    <a:bodyPr/>
                    <a:lstStyle/>
                    <a:p>
                      <a:r>
                        <a:rPr lang="en-GB" sz="2400" dirty="0">
                          <a:latin typeface="Arial Narrow" panose="020B0606020202030204" pitchFamily="34" charset="0"/>
                        </a:rPr>
                        <a:t>6. Peru</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104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0.42 billion</a:t>
                      </a:r>
                      <a:endParaRPr lang="en-US" sz="2400" dirty="0">
                        <a:latin typeface="Arial Narrow" panose="020B0606020202030204" pitchFamily="34" charset="0"/>
                      </a:endParaRPr>
                    </a:p>
                  </a:txBody>
                  <a:tcPr/>
                </a:tc>
                <a:extLst>
                  <a:ext uri="{0D108BD9-81ED-4DB2-BD59-A6C34878D82A}">
                    <a16:rowId xmlns:a16="http://schemas.microsoft.com/office/drawing/2014/main" val="3699249123"/>
                  </a:ext>
                </a:extLst>
              </a:tr>
              <a:tr h="437322">
                <a:tc>
                  <a:txBody>
                    <a:bodyPr/>
                    <a:lstStyle/>
                    <a:p>
                      <a:r>
                        <a:rPr lang="en-GB" sz="2400" dirty="0">
                          <a:latin typeface="Arial Narrow" panose="020B0606020202030204" pitchFamily="34" charset="0"/>
                        </a:rPr>
                        <a:t>7. Honduras</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65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0.26 billion</a:t>
                      </a:r>
                      <a:endParaRPr lang="en-US" sz="2400" dirty="0">
                        <a:latin typeface="Arial Narrow" panose="020B0606020202030204" pitchFamily="34" charset="0"/>
                      </a:endParaRPr>
                    </a:p>
                  </a:txBody>
                  <a:tcPr/>
                </a:tc>
                <a:extLst>
                  <a:ext uri="{0D108BD9-81ED-4DB2-BD59-A6C34878D82A}">
                    <a16:rowId xmlns:a16="http://schemas.microsoft.com/office/drawing/2014/main" val="463844473"/>
                  </a:ext>
                </a:extLst>
              </a:tr>
              <a:tr h="437322">
                <a:tc>
                  <a:txBody>
                    <a:bodyPr/>
                    <a:lstStyle/>
                    <a:p>
                      <a:r>
                        <a:rPr lang="en-GB" sz="2400" dirty="0">
                          <a:latin typeface="Arial Narrow" panose="020B0606020202030204" pitchFamily="34" charset="0"/>
                        </a:rPr>
                        <a:t>8. Nicaragua</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29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0.08 billion</a:t>
                      </a:r>
                      <a:endParaRPr lang="en-US" sz="2400" dirty="0">
                        <a:latin typeface="Arial Narrow" panose="020B0606020202030204" pitchFamily="34" charset="0"/>
                      </a:endParaRPr>
                    </a:p>
                  </a:txBody>
                  <a:tcPr/>
                </a:tc>
                <a:extLst>
                  <a:ext uri="{0D108BD9-81ED-4DB2-BD59-A6C34878D82A}">
                    <a16:rowId xmlns:a16="http://schemas.microsoft.com/office/drawing/2014/main" val="794165257"/>
                  </a:ext>
                </a:extLst>
              </a:tr>
              <a:tr h="437322">
                <a:tc>
                  <a:txBody>
                    <a:bodyPr/>
                    <a:lstStyle/>
                    <a:p>
                      <a:r>
                        <a:rPr lang="en-GB" sz="2400" dirty="0">
                          <a:latin typeface="Arial Narrow" panose="020B0606020202030204" pitchFamily="34" charset="0"/>
                        </a:rPr>
                        <a:t>9. Venezuela</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29 thousand tonnes</a:t>
                      </a:r>
                      <a:endParaRPr lang="en-US" sz="24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Arial Narrow" panose="020B0606020202030204" pitchFamily="34" charset="0"/>
                          <a:ea typeface="+mn-ea"/>
                          <a:cs typeface="+mn-cs"/>
                        </a:rPr>
                        <a:t>USD   0.12 billion</a:t>
                      </a:r>
                      <a:endParaRPr lang="en-US" sz="2400" dirty="0">
                        <a:latin typeface="Arial Narrow" panose="020B0606020202030204" pitchFamily="34" charset="0"/>
                      </a:endParaRPr>
                    </a:p>
                  </a:txBody>
                  <a:tcPr/>
                </a:tc>
                <a:extLst>
                  <a:ext uri="{0D108BD9-81ED-4DB2-BD59-A6C34878D82A}">
                    <a16:rowId xmlns:a16="http://schemas.microsoft.com/office/drawing/2014/main" val="3750549487"/>
                  </a:ext>
                </a:extLst>
              </a:tr>
              <a:tr h="437322">
                <a:tc>
                  <a:txBody>
                    <a:bodyPr/>
                    <a:lstStyle/>
                    <a:p>
                      <a:r>
                        <a:rPr lang="en-GB" sz="2400" dirty="0">
                          <a:latin typeface="Arial Narrow" panose="020B0606020202030204" pitchFamily="34" charset="0"/>
                        </a:rPr>
                        <a:t>10. Cuba</a:t>
                      </a:r>
                      <a:endParaRPr lang="en-US" sz="2400" dirty="0">
                        <a:latin typeface="Arial Narrow" panose="020B0606020202030204" pitchFamily="34" charset="0"/>
                      </a:endParaRPr>
                    </a:p>
                  </a:txBody>
                  <a:tcPr/>
                </a:tc>
                <a:tc>
                  <a:txBody>
                    <a:bodyPr/>
                    <a:lstStyle/>
                    <a:p>
                      <a:r>
                        <a:rPr lang="en-GB" sz="2400" kern="1200" dirty="0">
                          <a:solidFill>
                            <a:schemeClr val="dk1"/>
                          </a:solidFill>
                          <a:effectLst/>
                          <a:latin typeface="Arial Narrow" panose="020B0606020202030204" pitchFamily="34" charset="0"/>
                          <a:ea typeface="+mn-ea"/>
                          <a:cs typeface="+mn-cs"/>
                        </a:rPr>
                        <a:t>     29 thousand tonnes</a:t>
                      </a:r>
                      <a:endParaRPr lang="en-US" sz="2400" dirty="0">
                        <a:latin typeface="Arial Narrow" panose="020B0606020202030204" pitchFamily="34" charset="0"/>
                      </a:endParaRPr>
                    </a:p>
                  </a:txBody>
                  <a:tcPr/>
                </a:tc>
                <a:tc>
                  <a:txBody>
                    <a:bodyPr/>
                    <a:lstStyle/>
                    <a:p>
                      <a:pPr algn="l"/>
                      <a:r>
                        <a:rPr lang="en-GB" sz="2400" kern="1200" dirty="0">
                          <a:solidFill>
                            <a:schemeClr val="dk1"/>
                          </a:solidFill>
                          <a:effectLst/>
                          <a:latin typeface="Arial Narrow" panose="020B0606020202030204" pitchFamily="34" charset="0"/>
                          <a:ea typeface="+mn-ea"/>
                          <a:cs typeface="+mn-cs"/>
                        </a:rPr>
                        <a:t>USD   0.04 billion</a:t>
                      </a:r>
                      <a:endParaRPr lang="en-US" sz="2400" dirty="0">
                        <a:latin typeface="Arial Narrow" panose="020B0606020202030204" pitchFamily="34" charset="0"/>
                      </a:endParaRPr>
                    </a:p>
                  </a:txBody>
                  <a:tcPr/>
                </a:tc>
                <a:extLst>
                  <a:ext uri="{0D108BD9-81ED-4DB2-BD59-A6C34878D82A}">
                    <a16:rowId xmlns:a16="http://schemas.microsoft.com/office/drawing/2014/main" val="3387935526"/>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74" y="6309360"/>
            <a:ext cx="1832200" cy="503672"/>
          </a:xfrm>
          <a:prstGeom prst="rect">
            <a:avLst/>
          </a:prstGeom>
        </p:spPr>
      </p:pic>
      <p:pic>
        <p:nvPicPr>
          <p:cNvPr id="9" name="Picture 8" descr="A close up of a map&#10;&#10;Description automatically generated">
            <a:extLst>
              <a:ext uri="{FF2B5EF4-FFF2-40B4-BE49-F238E27FC236}">
                <a16:creationId xmlns:a16="http://schemas.microsoft.com/office/drawing/2014/main" id="{856E4CFC-8F24-40D9-B72A-6AFEC664A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072" y="762513"/>
            <a:ext cx="2470443" cy="3035843"/>
          </a:xfrm>
          <a:prstGeom prst="rect">
            <a:avLst/>
          </a:prstGeom>
          <a:ln>
            <a:solidFill>
              <a:schemeClr val="accent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284" y="4074200"/>
            <a:ext cx="2015892" cy="2738832"/>
          </a:xfrm>
          <a:prstGeom prst="rect">
            <a:avLst/>
          </a:prstGeom>
        </p:spPr>
      </p:pic>
      <p:sp>
        <p:nvSpPr>
          <p:cNvPr id="5" name="Rectangle 4"/>
          <p:cNvSpPr/>
          <p:nvPr/>
        </p:nvSpPr>
        <p:spPr>
          <a:xfrm>
            <a:off x="7759336" y="4102873"/>
            <a:ext cx="2277118" cy="2523768"/>
          </a:xfrm>
          <a:prstGeom prst="rect">
            <a:avLst/>
          </a:prstGeom>
        </p:spPr>
        <p:txBody>
          <a:bodyPr wrap="square">
            <a:spAutoFit/>
          </a:bodyPr>
          <a:lstStyle/>
          <a:p>
            <a:r>
              <a:rPr lang="en-GB" sz="1600" dirty="0">
                <a:latin typeface="Arial Narrow" panose="020B0606020202030204" pitchFamily="34" charset="0"/>
              </a:rPr>
              <a:t>Chapter 8: Fish and seafood: Project highlights</a:t>
            </a:r>
          </a:p>
          <a:p>
            <a:r>
              <a:rPr lang="en-US" dirty="0">
                <a:latin typeface="Arial Narrow" panose="020B0606020202030204" pitchFamily="34" charset="0"/>
              </a:rPr>
              <a:t>For production, these include issues related to </a:t>
            </a:r>
            <a:r>
              <a:rPr lang="en-US" dirty="0" smtClean="0">
                <a:latin typeface="Arial Narrow" panose="020B0606020202030204" pitchFamily="34" charset="0"/>
              </a:rPr>
              <a:t>…                                                            </a:t>
            </a:r>
            <a:r>
              <a:rPr lang="en-US" b="1" dirty="0" smtClean="0">
                <a:solidFill>
                  <a:srgbClr val="FF0000"/>
                </a:solidFill>
                <a:latin typeface="Arial Narrow" panose="020B0606020202030204" pitchFamily="34" charset="0"/>
              </a:rPr>
              <a:t>transboundary </a:t>
            </a:r>
            <a:r>
              <a:rPr lang="en-US" b="1" dirty="0">
                <a:solidFill>
                  <a:srgbClr val="FF0000"/>
                </a:solidFill>
                <a:latin typeface="Arial Narrow" panose="020B0606020202030204" pitchFamily="34" charset="0"/>
              </a:rPr>
              <a:t>issues with respect to … diseases and escapes</a:t>
            </a:r>
            <a:r>
              <a:rPr lang="en-US" dirty="0">
                <a:solidFill>
                  <a:srgbClr val="FF0000"/>
                </a:solidFill>
                <a:latin typeface="Arial Narrow" panose="020B0606020202030204" pitchFamily="34" charset="0"/>
              </a:rPr>
              <a:t>…</a:t>
            </a:r>
          </a:p>
        </p:txBody>
      </p:sp>
    </p:spTree>
    <p:extLst>
      <p:ext uri="{BB962C8B-B14F-4D97-AF65-F5344CB8AC3E}">
        <p14:creationId xmlns:p14="http://schemas.microsoft.com/office/powerpoint/2010/main" val="361037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10665885"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ndParaRPr>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9" name="Circle: Hollow 8">
            <a:extLst>
              <a:ext uri="{FF2B5EF4-FFF2-40B4-BE49-F238E27FC236}">
                <a16:creationId xmlns:a16="http://schemas.microsoft.com/office/drawing/2014/main"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6" name="TextBox 15">
            <a:extLst>
              <a:ext uri="{FF2B5EF4-FFF2-40B4-BE49-F238E27FC236}">
                <a16:creationId xmlns:a16="http://schemas.microsoft.com/office/drawing/2014/main" id="{E959B938-7387-4E6C-B81C-CA1B61488588}"/>
              </a:ext>
            </a:extLst>
          </p:cNvPr>
          <p:cNvSpPr txBox="1"/>
          <p:nvPr/>
        </p:nvSpPr>
        <p:spPr>
          <a:xfrm>
            <a:off x="852485" y="2961830"/>
            <a:ext cx="1515386" cy="646331"/>
          </a:xfrm>
          <a:prstGeom prst="rect">
            <a:avLst/>
          </a:prstGeom>
          <a:noFill/>
        </p:spPr>
        <p:txBody>
          <a:bodyPr wrap="square" rtlCol="0">
            <a:spAutoFit/>
          </a:bodyPr>
          <a:lstStyle/>
          <a:p>
            <a:pPr algn="ctr"/>
            <a:r>
              <a:rPr lang="en-US" sz="3600" dirty="0" smtClean="0">
                <a:solidFill>
                  <a:srgbClr val="03A1A4"/>
                </a:solidFill>
                <a:latin typeface="Arial Narrow" panose="020B0606020202030204" pitchFamily="34" charset="0"/>
              </a:rPr>
              <a:t>1970s</a:t>
            </a:r>
            <a:endParaRPr lang="en-US" sz="3600" dirty="0">
              <a:solidFill>
                <a:srgbClr val="03A1A4"/>
              </a:solidFill>
              <a:latin typeface="Arial Narrow" panose="020B0606020202030204" pitchFamily="34" charset="0"/>
            </a:endParaRPr>
          </a:p>
        </p:txBody>
      </p:sp>
      <p:sp>
        <p:nvSpPr>
          <p:cNvPr id="18" name="Arc 17">
            <a:extLst>
              <a:ext uri="{FF2B5EF4-FFF2-40B4-BE49-F238E27FC236}">
                <a16:creationId xmlns:a16="http://schemas.microsoft.com/office/drawing/2014/main" id="{B54B9C7B-4DA7-40E1-B723-68758EB971FE}"/>
              </a:ext>
            </a:extLst>
          </p:cNvPr>
          <p:cNvSpPr/>
          <p:nvPr/>
        </p:nvSpPr>
        <p:spPr>
          <a:xfrm rot="5400000">
            <a:off x="3389075"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ndParaRPr>
          </a:p>
        </p:txBody>
      </p:sp>
      <p:sp>
        <p:nvSpPr>
          <p:cNvPr id="20" name="Oval 19">
            <a:extLst>
              <a:ext uri="{FF2B5EF4-FFF2-40B4-BE49-F238E27FC236}">
                <a16:creationId xmlns:a16="http://schemas.microsoft.com/office/drawing/2014/main" id="{037A3CB3-AA60-41C6-B92B-B84EC0A87E61}"/>
              </a:ext>
            </a:extLst>
          </p:cNvPr>
          <p:cNvSpPr/>
          <p:nvPr/>
        </p:nvSpPr>
        <p:spPr>
          <a:xfrm>
            <a:off x="3753406"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1" name="Circle: Hollow 20">
            <a:extLst>
              <a:ext uri="{FF2B5EF4-FFF2-40B4-BE49-F238E27FC236}">
                <a16:creationId xmlns:a16="http://schemas.microsoft.com/office/drawing/2014/main" id="{5AB77009-91CD-4089-A339-205E1FD860BA}"/>
              </a:ext>
            </a:extLst>
          </p:cNvPr>
          <p:cNvSpPr/>
          <p:nvPr/>
        </p:nvSpPr>
        <p:spPr>
          <a:xfrm>
            <a:off x="3634343"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3501471"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3848657"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3786536"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5" name="TextBox 24">
            <a:extLst>
              <a:ext uri="{FF2B5EF4-FFF2-40B4-BE49-F238E27FC236}">
                <a16:creationId xmlns:a16="http://schemas.microsoft.com/office/drawing/2014/main" id="{D297ECE7-7E0E-48D0-9C27-6FB0E3DB79DD}"/>
              </a:ext>
            </a:extLst>
          </p:cNvPr>
          <p:cNvSpPr txBox="1"/>
          <p:nvPr/>
        </p:nvSpPr>
        <p:spPr>
          <a:xfrm>
            <a:off x="3090963" y="4382611"/>
            <a:ext cx="1515386" cy="646331"/>
          </a:xfrm>
          <a:prstGeom prst="rect">
            <a:avLst/>
          </a:prstGeom>
          <a:noFill/>
        </p:spPr>
        <p:txBody>
          <a:bodyPr wrap="square" rtlCol="0">
            <a:spAutoFit/>
          </a:bodyPr>
          <a:lstStyle/>
          <a:p>
            <a:pPr algn="ctr"/>
            <a:r>
              <a:rPr lang="en-US" sz="3600" dirty="0" smtClean="0">
                <a:solidFill>
                  <a:srgbClr val="EE9524"/>
                </a:solidFill>
                <a:latin typeface="Arial Narrow" panose="020B0606020202030204" pitchFamily="34" charset="0"/>
              </a:rPr>
              <a:t>1980s</a:t>
            </a:r>
            <a:endParaRPr lang="en-US" sz="3600" dirty="0">
              <a:solidFill>
                <a:srgbClr val="EE9524"/>
              </a:solidFill>
              <a:latin typeface="Arial Narrow" panose="020B0606020202030204" pitchFamily="34" charset="0"/>
            </a:endParaRPr>
          </a:p>
        </p:txBody>
      </p:sp>
      <p:sp>
        <p:nvSpPr>
          <p:cNvPr id="27" name="Arc 26">
            <a:extLst>
              <a:ext uri="{FF2B5EF4-FFF2-40B4-BE49-F238E27FC236}">
                <a16:creationId xmlns:a16="http://schemas.microsoft.com/office/drawing/2014/main" id="{A2636062-43D3-463C-B6BD-741D547DE965}"/>
              </a:ext>
            </a:extLst>
          </p:cNvPr>
          <p:cNvSpPr/>
          <p:nvPr/>
        </p:nvSpPr>
        <p:spPr>
          <a:xfrm>
            <a:off x="564250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ndParaRPr>
          </a:p>
        </p:txBody>
      </p:sp>
      <p:sp>
        <p:nvSpPr>
          <p:cNvPr id="29" name="Oval 28">
            <a:extLst>
              <a:ext uri="{FF2B5EF4-FFF2-40B4-BE49-F238E27FC236}">
                <a16:creationId xmlns:a16="http://schemas.microsoft.com/office/drawing/2014/main" id="{CDCB9A2B-6699-4804-99AE-7A924FDA4340}"/>
              </a:ext>
            </a:extLst>
          </p:cNvPr>
          <p:cNvSpPr/>
          <p:nvPr/>
        </p:nvSpPr>
        <p:spPr>
          <a:xfrm>
            <a:off x="6006839" y="3900069"/>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0" name="Circle: Hollow 29">
            <a:extLst>
              <a:ext uri="{FF2B5EF4-FFF2-40B4-BE49-F238E27FC236}">
                <a16:creationId xmlns:a16="http://schemas.microsoft.com/office/drawing/2014/main" id="{3A6CDF07-EF0B-4379-8FBF-3718BD896047}"/>
              </a:ext>
            </a:extLst>
          </p:cNvPr>
          <p:cNvSpPr/>
          <p:nvPr/>
        </p:nvSpPr>
        <p:spPr>
          <a:xfrm>
            <a:off x="5887776" y="3781006"/>
            <a:ext cx="428626" cy="428626"/>
          </a:xfrm>
          <a:prstGeom prst="donut">
            <a:avLst>
              <a:gd name="adj" fmla="val 52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575490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6102090" y="4342505"/>
            <a:ext cx="0" cy="10333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6039969" y="5350759"/>
            <a:ext cx="124240" cy="1242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4" name="TextBox 33">
            <a:extLst>
              <a:ext uri="{FF2B5EF4-FFF2-40B4-BE49-F238E27FC236}">
                <a16:creationId xmlns:a16="http://schemas.microsoft.com/office/drawing/2014/main" id="{4BE7D141-E60D-4B00-AA4B-1F588212DCAD}"/>
              </a:ext>
            </a:extLst>
          </p:cNvPr>
          <p:cNvSpPr txBox="1"/>
          <p:nvPr/>
        </p:nvSpPr>
        <p:spPr>
          <a:xfrm>
            <a:off x="5344396" y="2961830"/>
            <a:ext cx="1515386" cy="646331"/>
          </a:xfrm>
          <a:prstGeom prst="rect">
            <a:avLst/>
          </a:prstGeom>
          <a:noFill/>
        </p:spPr>
        <p:txBody>
          <a:bodyPr wrap="square" rtlCol="0">
            <a:spAutoFit/>
          </a:bodyPr>
          <a:lstStyle/>
          <a:p>
            <a:pPr algn="ctr"/>
            <a:r>
              <a:rPr lang="en-US" sz="3600" dirty="0" smtClean="0">
                <a:solidFill>
                  <a:srgbClr val="C00000"/>
                </a:solidFill>
                <a:latin typeface="Arial Narrow" panose="020B0606020202030204" pitchFamily="34" charset="0"/>
              </a:rPr>
              <a:t>1990s</a:t>
            </a:r>
            <a:endParaRPr lang="en-US" sz="3600" dirty="0">
              <a:solidFill>
                <a:srgbClr val="C00000"/>
              </a:solidFill>
              <a:latin typeface="Arial Narrow" panose="020B0606020202030204" pitchFamily="34" charset="0"/>
            </a:endParaRPr>
          </a:p>
        </p:txBody>
      </p:sp>
      <p:sp>
        <p:nvSpPr>
          <p:cNvPr id="45" name="Arc 44">
            <a:extLst>
              <a:ext uri="{FF2B5EF4-FFF2-40B4-BE49-F238E27FC236}">
                <a16:creationId xmlns:a16="http://schemas.microsoft.com/office/drawing/2014/main" id="{E3730103-7F8D-4792-83EE-5FFC4A5D2274}"/>
              </a:ext>
            </a:extLst>
          </p:cNvPr>
          <p:cNvSpPr/>
          <p:nvPr/>
        </p:nvSpPr>
        <p:spPr>
          <a:xfrm rot="5400000">
            <a:off x="79062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ndParaRPr>
          </a:p>
        </p:txBody>
      </p:sp>
      <p:sp>
        <p:nvSpPr>
          <p:cNvPr id="46" name="Oval 45">
            <a:extLst>
              <a:ext uri="{FF2B5EF4-FFF2-40B4-BE49-F238E27FC236}">
                <a16:creationId xmlns:a16="http://schemas.microsoft.com/office/drawing/2014/main" id="{86694F26-80D5-467D-94C4-C9C860517F5F}"/>
              </a:ext>
            </a:extLst>
          </p:cNvPr>
          <p:cNvSpPr/>
          <p:nvPr/>
        </p:nvSpPr>
        <p:spPr>
          <a:xfrm>
            <a:off x="82705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47" name="Circle: Hollow 46">
            <a:extLst>
              <a:ext uri="{FF2B5EF4-FFF2-40B4-BE49-F238E27FC236}">
                <a16:creationId xmlns:a16="http://schemas.microsoft.com/office/drawing/2014/main" id="{B0789B4A-0620-4211-9109-6DBE9A07FE51}"/>
              </a:ext>
            </a:extLst>
          </p:cNvPr>
          <p:cNvSpPr/>
          <p:nvPr/>
        </p:nvSpPr>
        <p:spPr>
          <a:xfrm>
            <a:off x="81515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80186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83658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83037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1" name="TextBox 50">
            <a:extLst>
              <a:ext uri="{FF2B5EF4-FFF2-40B4-BE49-F238E27FC236}">
                <a16:creationId xmlns:a16="http://schemas.microsoft.com/office/drawing/2014/main" id="{65F62DC2-C651-4B22-B4CB-1846861868F6}"/>
              </a:ext>
            </a:extLst>
          </p:cNvPr>
          <p:cNvSpPr txBox="1"/>
          <p:nvPr/>
        </p:nvSpPr>
        <p:spPr>
          <a:xfrm>
            <a:off x="7608145" y="4382611"/>
            <a:ext cx="1515386" cy="646331"/>
          </a:xfrm>
          <a:prstGeom prst="rect">
            <a:avLst/>
          </a:prstGeom>
          <a:noFill/>
        </p:spPr>
        <p:txBody>
          <a:bodyPr wrap="square" rtlCol="0">
            <a:spAutoFit/>
          </a:bodyPr>
          <a:lstStyle/>
          <a:p>
            <a:pPr algn="ctr"/>
            <a:r>
              <a:rPr lang="en-US" sz="3600" dirty="0" smtClean="0">
                <a:solidFill>
                  <a:srgbClr val="1C7CBB"/>
                </a:solidFill>
                <a:latin typeface="Arial Narrow" panose="020B0606020202030204" pitchFamily="34" charset="0"/>
              </a:rPr>
              <a:t>2000s</a:t>
            </a:r>
            <a:endParaRPr lang="en-US" sz="3600" dirty="0">
              <a:solidFill>
                <a:srgbClr val="1C7CBB"/>
              </a:solidFill>
              <a:latin typeface="Arial Narrow" panose="020B0606020202030204" pitchFamily="34" charset="0"/>
            </a:endParaRPr>
          </a:p>
        </p:txBody>
      </p:sp>
      <p:sp>
        <p:nvSpPr>
          <p:cNvPr id="53" name="Arc 52">
            <a:extLst>
              <a:ext uri="{FF2B5EF4-FFF2-40B4-BE49-F238E27FC236}">
                <a16:creationId xmlns:a16="http://schemas.microsoft.com/office/drawing/2014/main" id="{FC85B459-7BA2-4C61-9178-E1CE5EFAEC56}"/>
              </a:ext>
            </a:extLst>
          </p:cNvPr>
          <p:cNvSpPr/>
          <p:nvPr/>
        </p:nvSpPr>
        <p:spPr>
          <a:xfrm>
            <a:off x="10144184"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ndParaRPr>
          </a:p>
        </p:txBody>
      </p:sp>
      <p:sp>
        <p:nvSpPr>
          <p:cNvPr id="55" name="Oval 54">
            <a:extLst>
              <a:ext uri="{FF2B5EF4-FFF2-40B4-BE49-F238E27FC236}">
                <a16:creationId xmlns:a16="http://schemas.microsoft.com/office/drawing/2014/main" id="{4A6EEA54-5314-432F-B5DF-B223248AB8AA}"/>
              </a:ext>
            </a:extLst>
          </p:cNvPr>
          <p:cNvSpPr/>
          <p:nvPr/>
        </p:nvSpPr>
        <p:spPr>
          <a:xfrm>
            <a:off x="10508515"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6" name="Circle: Hollow 55">
            <a:extLst>
              <a:ext uri="{FF2B5EF4-FFF2-40B4-BE49-F238E27FC236}">
                <a16:creationId xmlns:a16="http://schemas.microsoft.com/office/drawing/2014/main" id="{0C983C23-7914-456E-AA37-90FEEBD851C0}"/>
              </a:ext>
            </a:extLst>
          </p:cNvPr>
          <p:cNvSpPr/>
          <p:nvPr/>
        </p:nvSpPr>
        <p:spPr>
          <a:xfrm>
            <a:off x="10389452"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10256580"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10603766"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10541645"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0" name="TextBox 59">
            <a:extLst>
              <a:ext uri="{FF2B5EF4-FFF2-40B4-BE49-F238E27FC236}">
                <a16:creationId xmlns:a16="http://schemas.microsoft.com/office/drawing/2014/main" id="{493BBA26-6FB6-4EDA-AE7C-332D388F6619}"/>
              </a:ext>
            </a:extLst>
          </p:cNvPr>
          <p:cNvSpPr txBox="1"/>
          <p:nvPr/>
        </p:nvSpPr>
        <p:spPr>
          <a:xfrm>
            <a:off x="9674818" y="2961830"/>
            <a:ext cx="1857893" cy="646331"/>
          </a:xfrm>
          <a:prstGeom prst="rect">
            <a:avLst/>
          </a:prstGeom>
          <a:noFill/>
        </p:spPr>
        <p:txBody>
          <a:bodyPr wrap="square" rtlCol="0">
            <a:spAutoFit/>
          </a:bodyPr>
          <a:lstStyle/>
          <a:p>
            <a:pPr algn="ctr"/>
            <a:r>
              <a:rPr lang="en-US" sz="3600" dirty="0" smtClean="0">
                <a:solidFill>
                  <a:schemeClr val="accent6">
                    <a:lumMod val="50000"/>
                  </a:schemeClr>
                </a:solidFill>
                <a:latin typeface="Arial Narrow" panose="020B0606020202030204" pitchFamily="34" charset="0"/>
              </a:rPr>
              <a:t>Future</a:t>
            </a:r>
            <a:endParaRPr lang="en-US" sz="3600" dirty="0">
              <a:solidFill>
                <a:schemeClr val="accent6">
                  <a:lumMod val="50000"/>
                </a:schemeClr>
              </a:solidFill>
              <a:latin typeface="Arial Narrow" panose="020B0606020202030204" pitchFamily="34" charset="0"/>
            </a:endParaRPr>
          </a:p>
        </p:txBody>
      </p:sp>
      <p:grpSp>
        <p:nvGrpSpPr>
          <p:cNvPr id="6" name="Group 5"/>
          <p:cNvGrpSpPr/>
          <p:nvPr/>
        </p:nvGrpSpPr>
        <p:grpSpPr>
          <a:xfrm>
            <a:off x="9465294" y="5555156"/>
            <a:ext cx="2590348" cy="1077218"/>
            <a:chOff x="9465294" y="5555156"/>
            <a:chExt cx="2590348" cy="1077218"/>
          </a:xfrm>
        </p:grpSpPr>
        <p:sp>
          <p:nvSpPr>
            <p:cNvPr id="61" name="TextBox 60">
              <a:extLst>
                <a:ext uri="{FF2B5EF4-FFF2-40B4-BE49-F238E27FC236}">
                  <a16:creationId xmlns:a16="http://schemas.microsoft.com/office/drawing/2014/main" id="{8710CEB2-4E11-44C6-A201-5DCB3EA9A265}"/>
                </a:ext>
              </a:extLst>
            </p:cNvPr>
            <p:cNvSpPr txBox="1"/>
            <p:nvPr/>
          </p:nvSpPr>
          <p:spPr>
            <a:xfrm>
              <a:off x="9465294" y="5555156"/>
              <a:ext cx="2590348" cy="1077218"/>
            </a:xfrm>
            <a:prstGeom prst="rect">
              <a:avLst/>
            </a:prstGeom>
            <a:noFill/>
          </p:spPr>
          <p:txBody>
            <a:bodyPr wrap="square" rtlCol="0">
              <a:spAutoFit/>
            </a:bodyPr>
            <a:lstStyle/>
            <a:p>
              <a:r>
                <a:rPr lang="en-US" sz="1600" b="1" dirty="0" smtClean="0">
                  <a:solidFill>
                    <a:schemeClr val="bg2">
                      <a:lumMod val="50000"/>
                    </a:schemeClr>
                  </a:solidFill>
                  <a:latin typeface="Arial Narrow" panose="020B0606020202030204" pitchFamily="34" charset="0"/>
                </a:rPr>
                <a:t>We expect more diseases (exotic, endemic, emerging) if no biosecurity actions are taken</a:t>
              </a:r>
              <a:endParaRPr lang="en-US" sz="1600" b="1" dirty="0">
                <a:solidFill>
                  <a:schemeClr val="bg2">
                    <a:lumMod val="50000"/>
                  </a:schemeClr>
                </a:solidFill>
                <a:latin typeface="Arial Narrow" panose="020B0606020202030204" pitchFamily="34" charset="0"/>
              </a:endParaRPr>
            </a:p>
          </p:txBody>
        </p: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9465294" y="6632374"/>
              <a:ext cx="2590348"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AC17817C-AF36-4468-94FC-44DCFF825290}"/>
              </a:ext>
            </a:extLst>
          </p:cNvPr>
          <p:cNvSpPr txBox="1"/>
          <p:nvPr/>
        </p:nvSpPr>
        <p:spPr>
          <a:xfrm>
            <a:off x="0" y="22712"/>
            <a:ext cx="11229357" cy="646331"/>
          </a:xfrm>
          <a:prstGeom prst="rect">
            <a:avLst/>
          </a:prstGeom>
          <a:noFill/>
        </p:spPr>
        <p:txBody>
          <a:bodyPr wrap="square" rtlCol="0">
            <a:spAutoFit/>
          </a:bodyPr>
          <a:lstStyle/>
          <a:p>
            <a:pPr algn="ctr"/>
            <a:r>
              <a:rPr lang="en-US" sz="3600" b="1" dirty="0" smtClean="0">
                <a:solidFill>
                  <a:schemeClr val="accent5"/>
                </a:solidFill>
                <a:latin typeface="Franklin Gothic Medium Cond" panose="020B0606030402020204" pitchFamily="34" charset="0"/>
              </a:rPr>
              <a:t>Chronology of Pathogen/Disease Emergence in Aquaculture</a:t>
            </a:r>
            <a:endParaRPr lang="en-US" sz="3600" b="1" dirty="0">
              <a:solidFill>
                <a:schemeClr val="accent5"/>
              </a:solidFill>
              <a:latin typeface="Franklin Gothic Medium Cond" panose="020B0606030402020204" pitchFamily="34" charset="0"/>
            </a:endParaRPr>
          </a:p>
        </p:txBody>
      </p:sp>
      <p:grpSp>
        <p:nvGrpSpPr>
          <p:cNvPr id="79" name="Group 78">
            <a:extLst>
              <a:ext uri="{FF2B5EF4-FFF2-40B4-BE49-F238E27FC236}">
                <a16:creationId xmlns:a16="http://schemas.microsoft.com/office/drawing/2014/main" id="{B347FCAE-CD51-47C1-A0E5-7FE287A79E42}"/>
              </a:ext>
            </a:extLst>
          </p:cNvPr>
          <p:cNvGrpSpPr/>
          <p:nvPr/>
        </p:nvGrpSpPr>
        <p:grpSpPr>
          <a:xfrm>
            <a:off x="5267112" y="784506"/>
            <a:ext cx="1434489" cy="190500"/>
            <a:chOff x="4679586" y="878988"/>
            <a:chExt cx="1434489" cy="190500"/>
          </a:xfrm>
        </p:grpSpPr>
        <p:sp>
          <p:nvSpPr>
            <p:cNvPr id="71" name="Oval 70">
              <a:extLst>
                <a:ext uri="{FF2B5EF4-FFF2-40B4-BE49-F238E27FC236}">
                  <a16:creationId xmlns:a16="http://schemas.microsoft.com/office/drawing/2014/main" id="{957F6F33-D335-4F37-A9F5-23DE49CB0B4A}"/>
                </a:ext>
              </a:extLst>
            </p:cNvPr>
            <p:cNvSpPr/>
            <p:nvPr/>
          </p:nvSpPr>
          <p:spPr>
            <a:xfrm>
              <a:off x="4679586" y="878988"/>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4" name="Oval 73">
              <a:extLst>
                <a:ext uri="{FF2B5EF4-FFF2-40B4-BE49-F238E27FC236}">
                  <a16:creationId xmlns:a16="http://schemas.microsoft.com/office/drawing/2014/main" id="{9D3A95DB-0E0C-40A8-88F7-9DAC67B156F6}"/>
                </a:ext>
              </a:extLst>
            </p:cNvPr>
            <p:cNvSpPr/>
            <p:nvPr/>
          </p:nvSpPr>
          <p:spPr>
            <a:xfrm>
              <a:off x="4990736" y="878988"/>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6" name="Oval 75">
              <a:extLst>
                <a:ext uri="{FF2B5EF4-FFF2-40B4-BE49-F238E27FC236}">
                  <a16:creationId xmlns:a16="http://schemas.microsoft.com/office/drawing/2014/main" id="{AD1EA8C3-D35D-4FB7-8D6B-858B4EE08256}"/>
                </a:ext>
              </a:extLst>
            </p:cNvPr>
            <p:cNvSpPr/>
            <p:nvPr/>
          </p:nvSpPr>
          <p:spPr>
            <a:xfrm>
              <a:off x="5301522" y="878988"/>
              <a:ext cx="190500" cy="190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7" name="Oval 76">
              <a:extLst>
                <a:ext uri="{FF2B5EF4-FFF2-40B4-BE49-F238E27FC236}">
                  <a16:creationId xmlns:a16="http://schemas.microsoft.com/office/drawing/2014/main" id="{FD4B96A9-29AD-4507-B1E8-D12C03BAD2C2}"/>
                </a:ext>
              </a:extLst>
            </p:cNvPr>
            <p:cNvSpPr/>
            <p:nvPr/>
          </p:nvSpPr>
          <p:spPr>
            <a:xfrm>
              <a:off x="5612308" y="878988"/>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78" name="Oval 77">
              <a:extLst>
                <a:ext uri="{FF2B5EF4-FFF2-40B4-BE49-F238E27FC236}">
                  <a16:creationId xmlns:a16="http://schemas.microsoft.com/office/drawing/2014/main" id="{50AFA104-D1BD-427D-90C1-6CE47F2C7A56}"/>
                </a:ext>
              </a:extLst>
            </p:cNvPr>
            <p:cNvSpPr/>
            <p:nvPr/>
          </p:nvSpPr>
          <p:spPr>
            <a:xfrm>
              <a:off x="5923575" y="878988"/>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grpSp>
      <p:sp>
        <p:nvSpPr>
          <p:cNvPr id="83" name="TextBox 82"/>
          <p:cNvSpPr txBox="1"/>
          <p:nvPr/>
        </p:nvSpPr>
        <p:spPr>
          <a:xfrm>
            <a:off x="182531" y="1195895"/>
            <a:ext cx="1559992" cy="1200329"/>
          </a:xfrm>
          <a:prstGeom prst="rect">
            <a:avLst/>
          </a:prstGeom>
          <a:noFill/>
          <a:ln>
            <a:solidFill>
              <a:schemeClr val="bg2">
                <a:lumMod val="75000"/>
              </a:schemeClr>
            </a:solidFill>
          </a:ln>
        </p:spPr>
        <p:txBody>
          <a:bodyPr wrap="square" rtlCol="0">
            <a:spAutoFit/>
          </a:bodyPr>
          <a:lstStyle/>
          <a:p>
            <a:r>
              <a:rPr lang="en-US" sz="2400" dirty="0" smtClean="0">
                <a:solidFill>
                  <a:srgbClr val="7030A0"/>
                </a:solidFill>
                <a:latin typeface="Arial Narrow" panose="020B0606020202030204" pitchFamily="34" charset="0"/>
              </a:rPr>
              <a:t>Parasites </a:t>
            </a:r>
            <a:r>
              <a:rPr lang="en-US" sz="2400" dirty="0" smtClean="0">
                <a:solidFill>
                  <a:srgbClr val="FF0000"/>
                </a:solidFill>
                <a:latin typeface="Arial Narrow" panose="020B0606020202030204" pitchFamily="34" charset="0"/>
              </a:rPr>
              <a:t>Bacteria</a:t>
            </a:r>
            <a:r>
              <a:rPr lang="en-US" sz="2400" dirty="0" smtClean="0">
                <a:latin typeface="Arial Narrow" panose="020B0606020202030204" pitchFamily="34" charset="0"/>
              </a:rPr>
              <a:t> Virus </a:t>
            </a:r>
            <a:r>
              <a:rPr lang="en-US" sz="2400" dirty="0" smtClean="0">
                <a:solidFill>
                  <a:srgbClr val="00B050"/>
                </a:solidFill>
                <a:latin typeface="Arial Narrow" panose="020B0606020202030204" pitchFamily="34" charset="0"/>
              </a:rPr>
              <a:t>Fungi</a:t>
            </a:r>
            <a:endParaRPr lang="en-US" sz="2400" dirty="0">
              <a:solidFill>
                <a:srgbClr val="00B050"/>
              </a:solidFill>
              <a:latin typeface="Arial Narrow" panose="020B0606020202030204" pitchFamily="34" charset="0"/>
            </a:endParaRPr>
          </a:p>
        </p:txBody>
      </p:sp>
      <p:sp>
        <p:nvSpPr>
          <p:cNvPr id="84" name="TextBox 83"/>
          <p:cNvSpPr txBox="1"/>
          <p:nvPr/>
        </p:nvSpPr>
        <p:spPr>
          <a:xfrm>
            <a:off x="4656815" y="1590571"/>
            <a:ext cx="2878253" cy="923330"/>
          </a:xfrm>
          <a:prstGeom prst="rect">
            <a:avLst/>
          </a:prstGeom>
          <a:solidFill>
            <a:schemeClr val="accent1">
              <a:alpha val="49000"/>
            </a:schemeClr>
          </a:solidFill>
          <a:ln w="28575">
            <a:solidFill>
              <a:schemeClr val="tx1"/>
            </a:solidFill>
          </a:ln>
        </p:spPr>
        <p:txBody>
          <a:bodyPr wrap="square" rtlCol="0">
            <a:spAutoFit/>
          </a:bodyPr>
          <a:lstStyle/>
          <a:p>
            <a:r>
              <a:rPr lang="en-US" b="1" dirty="0" smtClean="0">
                <a:latin typeface="Arial Narrow" panose="020B0606020202030204" pitchFamily="34" charset="0"/>
              </a:rPr>
              <a:t>These pathogens affect all phases of production (hatchery, nursery, grow-out). </a:t>
            </a:r>
            <a:endParaRPr lang="en-US" b="1" dirty="0">
              <a:latin typeface="Arial Narrow" panose="020B0606020202030204" pitchFamily="34" charset="0"/>
            </a:endParaRPr>
          </a:p>
        </p:txBody>
      </p:sp>
      <p:grpSp>
        <p:nvGrpSpPr>
          <p:cNvPr id="3" name="Group 2"/>
          <p:cNvGrpSpPr/>
          <p:nvPr/>
        </p:nvGrpSpPr>
        <p:grpSpPr>
          <a:xfrm>
            <a:off x="490495" y="5602985"/>
            <a:ext cx="2444272" cy="1081296"/>
            <a:chOff x="490495" y="5602985"/>
            <a:chExt cx="2444272" cy="1081296"/>
          </a:xfrm>
        </p:grpSpPr>
        <p:sp>
          <p:nvSpPr>
            <p:cNvPr id="17" name="TextBox 16">
              <a:extLst>
                <a:ext uri="{FF2B5EF4-FFF2-40B4-BE49-F238E27FC236}">
                  <a16:creationId xmlns:a16="http://schemas.microsoft.com/office/drawing/2014/main" id="{E623F98E-5FFF-4701-A99F-87B202C66033}"/>
                </a:ext>
              </a:extLst>
            </p:cNvPr>
            <p:cNvSpPr txBox="1"/>
            <p:nvPr/>
          </p:nvSpPr>
          <p:spPr>
            <a:xfrm>
              <a:off x="547906" y="5602985"/>
              <a:ext cx="2260063" cy="1077218"/>
            </a:xfrm>
            <a:prstGeom prst="rect">
              <a:avLst/>
            </a:prstGeom>
            <a:noFill/>
          </p:spPr>
          <p:txBody>
            <a:bodyPr wrap="square" rtlCol="0">
              <a:spAutoFit/>
            </a:bodyPr>
            <a:lstStyle/>
            <a:p>
              <a:r>
                <a:rPr lang="en-US" sz="1600" i="1" dirty="0" err="1">
                  <a:solidFill>
                    <a:srgbClr val="7030A0"/>
                  </a:solidFill>
                  <a:latin typeface="Arial Narrow" panose="020B0606020202030204" pitchFamily="34" charset="0"/>
                </a:rPr>
                <a:t>Gyrodactylus</a:t>
              </a:r>
              <a:r>
                <a:rPr lang="en-US" sz="1600" dirty="0">
                  <a:solidFill>
                    <a:srgbClr val="7030A0"/>
                  </a:solidFill>
                  <a:latin typeface="Arial Narrow" panose="020B0606020202030204" pitchFamily="34" charset="0"/>
                </a:rPr>
                <a:t> (salmon)</a:t>
              </a:r>
            </a:p>
            <a:p>
              <a:r>
                <a:rPr lang="en-US" sz="1600" dirty="0">
                  <a:solidFill>
                    <a:schemeClr val="bg2">
                      <a:lumMod val="50000"/>
                    </a:schemeClr>
                  </a:solidFill>
                  <a:latin typeface="Arial Narrow" panose="020B0606020202030204" pitchFamily="34" charset="0"/>
                </a:rPr>
                <a:t>MBV (shrimp)</a:t>
              </a:r>
            </a:p>
            <a:p>
              <a:r>
                <a:rPr lang="en-US" sz="1600" dirty="0">
                  <a:solidFill>
                    <a:schemeClr val="bg2">
                      <a:lumMod val="50000"/>
                    </a:schemeClr>
                  </a:solidFill>
                  <a:latin typeface="Arial Narrow" panose="020B0606020202030204" pitchFamily="34" charset="0"/>
                </a:rPr>
                <a:t>LCDV (tilapia)</a:t>
              </a:r>
            </a:p>
            <a:p>
              <a:r>
                <a:rPr lang="en-US" sz="1600" dirty="0">
                  <a:solidFill>
                    <a:srgbClr val="00B050"/>
                  </a:solidFill>
                  <a:latin typeface="Arial Narrow" panose="020B0606020202030204" pitchFamily="34" charset="0"/>
                </a:rPr>
                <a:t>EUS (many finfish</a:t>
              </a:r>
              <a:r>
                <a:rPr lang="en-US" sz="1600" dirty="0" smtClean="0">
                  <a:solidFill>
                    <a:srgbClr val="00B050"/>
                  </a:solidFill>
                  <a:latin typeface="Arial Narrow" panose="020B0606020202030204" pitchFamily="34" charset="0"/>
                </a:rPr>
                <a:t>)</a:t>
              </a:r>
              <a:endParaRPr lang="en-US" sz="1600" dirty="0">
                <a:solidFill>
                  <a:srgbClr val="00B050"/>
                </a:solidFill>
                <a:latin typeface="Arial Narrow" panose="020B0606020202030204" pitchFamily="34" charset="0"/>
              </a:endParaRP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490495" y="6684281"/>
              <a:ext cx="2293846"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p:nvPicPr>
          <p:blipFill rotWithShape="1">
            <a:blip r:embed="rId3" cstate="print">
              <a:extLst>
                <a:ext uri="{28A0092B-C50C-407E-A947-70E740481C1C}">
                  <a14:useLocalDpi xmlns:a14="http://schemas.microsoft.com/office/drawing/2010/main" val="0"/>
                </a:ext>
              </a:extLst>
            </a:blip>
            <a:srcRect t="23524" b="32129"/>
            <a:stretch/>
          </p:blipFill>
          <p:spPr>
            <a:xfrm>
              <a:off x="2395220" y="5667679"/>
              <a:ext cx="539547" cy="239271"/>
            </a:xfrm>
            <a:prstGeom prst="rect">
              <a:avLst/>
            </a:prstGeom>
          </p:spPr>
        </p:pic>
        <p:pic>
          <p:nvPicPr>
            <p:cNvPr id="86" name="Picture 85"/>
            <p:cNvPicPr>
              <a:picLocks noChangeAspect="1"/>
            </p:cNvPicPr>
            <p:nvPr/>
          </p:nvPicPr>
          <p:blipFill rotWithShape="1">
            <a:blip r:embed="rId4" cstate="print">
              <a:extLst>
                <a:ext uri="{28A0092B-C50C-407E-A947-70E740481C1C}">
                  <a14:useLocalDpi xmlns:a14="http://schemas.microsoft.com/office/drawing/2010/main" val="0"/>
                </a:ext>
              </a:extLst>
            </a:blip>
            <a:srcRect t="19558" r="4341"/>
            <a:stretch/>
          </p:blipFill>
          <p:spPr>
            <a:xfrm>
              <a:off x="1742523" y="5915839"/>
              <a:ext cx="453409" cy="381283"/>
            </a:xfrm>
            <a:prstGeom prst="rect">
              <a:avLst/>
            </a:prstGeom>
          </p:spPr>
        </p:pic>
        <p:pic>
          <p:nvPicPr>
            <p:cNvPr id="87" name="Picture 86"/>
            <p:cNvPicPr>
              <a:picLocks noChangeAspect="1"/>
            </p:cNvPicPr>
            <p:nvPr/>
          </p:nvPicPr>
          <p:blipFill rotWithShape="1">
            <a:blip r:embed="rId5" cstate="print">
              <a:extLst>
                <a:ext uri="{28A0092B-C50C-407E-A947-70E740481C1C}">
                  <a14:useLocalDpi xmlns:a14="http://schemas.microsoft.com/office/drawing/2010/main" val="0"/>
                </a:ext>
              </a:extLst>
            </a:blip>
            <a:srcRect t="15156" b="14952"/>
            <a:stretch/>
          </p:blipFill>
          <p:spPr>
            <a:xfrm>
              <a:off x="2284919" y="6047931"/>
              <a:ext cx="434063" cy="303375"/>
            </a:xfrm>
            <a:prstGeom prst="rect">
              <a:avLst/>
            </a:prstGeom>
          </p:spPr>
        </p:pic>
      </p:grpSp>
      <p:grpSp>
        <p:nvGrpSpPr>
          <p:cNvPr id="2" name="Group 1"/>
          <p:cNvGrpSpPr/>
          <p:nvPr/>
        </p:nvGrpSpPr>
        <p:grpSpPr>
          <a:xfrm>
            <a:off x="2557484" y="1173576"/>
            <a:ext cx="2082937" cy="1609634"/>
            <a:chOff x="2557484" y="1173576"/>
            <a:chExt cx="2082937" cy="1609634"/>
          </a:xfrm>
        </p:grpSpPr>
        <p:sp>
          <p:nvSpPr>
            <p:cNvPr id="26" name="TextBox 25">
              <a:extLst>
                <a:ext uri="{FF2B5EF4-FFF2-40B4-BE49-F238E27FC236}">
                  <a16:creationId xmlns:a16="http://schemas.microsoft.com/office/drawing/2014/main" id="{7DEA27D8-0CF3-496D-AD7D-2076231DE52C}"/>
                </a:ext>
              </a:extLst>
            </p:cNvPr>
            <p:cNvSpPr txBox="1"/>
            <p:nvPr/>
          </p:nvSpPr>
          <p:spPr>
            <a:xfrm>
              <a:off x="2664994" y="1213550"/>
              <a:ext cx="1975427" cy="1569660"/>
            </a:xfrm>
            <a:prstGeom prst="rect">
              <a:avLst/>
            </a:prstGeom>
            <a:noFill/>
          </p:spPr>
          <p:txBody>
            <a:bodyPr wrap="square" rtlCol="0">
              <a:spAutoFit/>
            </a:bodyPr>
            <a:lstStyle/>
            <a:p>
              <a:r>
                <a:rPr lang="en-US" sz="1600" dirty="0">
                  <a:solidFill>
                    <a:schemeClr val="bg2">
                      <a:lumMod val="50000"/>
                    </a:schemeClr>
                  </a:solidFill>
                  <a:latin typeface="Arial Narrow" panose="020B0606020202030204" pitchFamily="34" charset="0"/>
                </a:rPr>
                <a:t>ISA (salmon) </a:t>
              </a:r>
            </a:p>
            <a:p>
              <a:r>
                <a:rPr lang="en-US" sz="1600" dirty="0">
                  <a:solidFill>
                    <a:schemeClr val="bg2">
                      <a:lumMod val="50000"/>
                    </a:schemeClr>
                  </a:solidFill>
                  <a:latin typeface="Arial Narrow" panose="020B0606020202030204" pitchFamily="34" charset="0"/>
                </a:rPr>
                <a:t>IPNV (tilapia)</a:t>
              </a:r>
            </a:p>
            <a:p>
              <a:r>
                <a:rPr lang="en-US" sz="1600" dirty="0">
                  <a:solidFill>
                    <a:srgbClr val="7030A0"/>
                  </a:solidFill>
                  <a:latin typeface="Arial Narrow" panose="020B0606020202030204" pitchFamily="34" charset="0"/>
                </a:rPr>
                <a:t>Sea lice (salmon)</a:t>
              </a:r>
            </a:p>
            <a:p>
              <a:r>
                <a:rPr lang="en-US" sz="1600" dirty="0">
                  <a:solidFill>
                    <a:schemeClr val="bg2">
                      <a:lumMod val="50000"/>
                    </a:schemeClr>
                  </a:solidFill>
                  <a:latin typeface="Arial Narrow" panose="020B0606020202030204" pitchFamily="34" charset="0"/>
                </a:rPr>
                <a:t>WSSV, HPV, IHHNV, BP (shrimp)</a:t>
              </a:r>
            </a:p>
            <a:p>
              <a:r>
                <a:rPr lang="en-US" sz="1600" dirty="0">
                  <a:solidFill>
                    <a:srgbClr val="FF0000"/>
                  </a:solidFill>
                  <a:latin typeface="Arial Narrow" panose="020B0606020202030204" pitchFamily="34" charset="0"/>
                </a:rPr>
                <a:t>NHP (shrimp</a:t>
              </a:r>
              <a:r>
                <a:rPr lang="en-US" sz="1600" dirty="0" smtClean="0">
                  <a:solidFill>
                    <a:srgbClr val="FF0000"/>
                  </a:solidFill>
                  <a:latin typeface="Arial Narrow" panose="020B0606020202030204" pitchFamily="34" charset="0"/>
                </a:rPr>
                <a:t>)</a:t>
              </a:r>
              <a:endParaRPr lang="en-US" sz="1600" dirty="0">
                <a:solidFill>
                  <a:srgbClr val="FF0000"/>
                </a:solidFill>
                <a:latin typeface="Arial Narrow" panose="020B0606020202030204" pitchFamily="34" charset="0"/>
              </a:endParaRPr>
            </a:p>
          </p:txBody>
        </p: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2557484" y="1173576"/>
              <a:ext cx="1887516"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pic>
          <p:nvPicPr>
            <p:cNvPr id="88" name="Picture 87"/>
            <p:cNvPicPr>
              <a:picLocks noChangeAspect="1"/>
            </p:cNvPicPr>
            <p:nvPr/>
          </p:nvPicPr>
          <p:blipFill rotWithShape="1">
            <a:blip r:embed="rId6" cstate="print">
              <a:extLst>
                <a:ext uri="{28A0092B-C50C-407E-A947-70E740481C1C}">
                  <a14:useLocalDpi xmlns:a14="http://schemas.microsoft.com/office/drawing/2010/main" val="0"/>
                </a:ext>
              </a:extLst>
            </a:blip>
            <a:srcRect t="23524" b="32129"/>
            <a:stretch/>
          </p:blipFill>
          <p:spPr>
            <a:xfrm>
              <a:off x="4049500" y="1805904"/>
              <a:ext cx="501702" cy="222488"/>
            </a:xfrm>
            <a:prstGeom prst="rect">
              <a:avLst/>
            </a:prstGeom>
          </p:spPr>
        </p:pic>
        <p:pic>
          <p:nvPicPr>
            <p:cNvPr id="89" name="Picture 88"/>
            <p:cNvPicPr>
              <a:picLocks noChangeAspect="1"/>
            </p:cNvPicPr>
            <p:nvPr/>
          </p:nvPicPr>
          <p:blipFill rotWithShape="1">
            <a:blip r:embed="rId5" cstate="print">
              <a:extLst>
                <a:ext uri="{28A0092B-C50C-407E-A947-70E740481C1C}">
                  <a14:useLocalDpi xmlns:a14="http://schemas.microsoft.com/office/drawing/2010/main" val="0"/>
                </a:ext>
              </a:extLst>
            </a:blip>
            <a:srcRect t="15156" b="14952"/>
            <a:stretch/>
          </p:blipFill>
          <p:spPr>
            <a:xfrm>
              <a:off x="3786536" y="1516162"/>
              <a:ext cx="384673" cy="268856"/>
            </a:xfrm>
            <a:prstGeom prst="rect">
              <a:avLst/>
            </a:prstGeom>
          </p:spPr>
        </p:pic>
        <p:pic>
          <p:nvPicPr>
            <p:cNvPr id="90" name="Picture 89"/>
            <p:cNvPicPr>
              <a:picLocks noChangeAspect="1"/>
            </p:cNvPicPr>
            <p:nvPr/>
          </p:nvPicPr>
          <p:blipFill rotWithShape="1">
            <a:blip r:embed="rId3" cstate="print">
              <a:extLst>
                <a:ext uri="{28A0092B-C50C-407E-A947-70E740481C1C}">
                  <a14:useLocalDpi xmlns:a14="http://schemas.microsoft.com/office/drawing/2010/main" val="0"/>
                </a:ext>
              </a:extLst>
            </a:blip>
            <a:srcRect t="23524" b="32129"/>
            <a:stretch/>
          </p:blipFill>
          <p:spPr>
            <a:xfrm>
              <a:off x="3786536" y="1260013"/>
              <a:ext cx="539547" cy="239271"/>
            </a:xfrm>
            <a:prstGeom prst="rect">
              <a:avLst/>
            </a:prstGeom>
          </p:spPr>
        </p:pic>
        <p:pic>
          <p:nvPicPr>
            <p:cNvPr id="91" name="Picture 90"/>
            <p:cNvPicPr>
              <a:picLocks noChangeAspect="1"/>
            </p:cNvPicPr>
            <p:nvPr/>
          </p:nvPicPr>
          <p:blipFill rotWithShape="1">
            <a:blip r:embed="rId7" cstate="print">
              <a:extLst>
                <a:ext uri="{28A0092B-C50C-407E-A947-70E740481C1C}">
                  <a14:useLocalDpi xmlns:a14="http://schemas.microsoft.com/office/drawing/2010/main" val="0"/>
                </a:ext>
              </a:extLst>
            </a:blip>
            <a:srcRect t="19558" r="4341"/>
            <a:stretch/>
          </p:blipFill>
          <p:spPr>
            <a:xfrm>
              <a:off x="3955352" y="2286297"/>
              <a:ext cx="489648" cy="411758"/>
            </a:xfrm>
            <a:prstGeom prst="rect">
              <a:avLst/>
            </a:prstGeom>
          </p:spPr>
        </p:pic>
      </p:grpSp>
      <p:grpSp>
        <p:nvGrpSpPr>
          <p:cNvPr id="4" name="Group 3"/>
          <p:cNvGrpSpPr/>
          <p:nvPr/>
        </p:nvGrpSpPr>
        <p:grpSpPr>
          <a:xfrm>
            <a:off x="4171320" y="5502665"/>
            <a:ext cx="5060563" cy="1130816"/>
            <a:chOff x="4171320" y="5502665"/>
            <a:chExt cx="5060563" cy="1130816"/>
          </a:xfrm>
        </p:grpSpPr>
        <p:sp>
          <p:nvSpPr>
            <p:cNvPr id="35" name="TextBox 34">
              <a:extLst>
                <a:ext uri="{FF2B5EF4-FFF2-40B4-BE49-F238E27FC236}">
                  <a16:creationId xmlns:a16="http://schemas.microsoft.com/office/drawing/2014/main" id="{0A5C5A36-EC92-462F-BB70-6A797D63B1DD}"/>
                </a:ext>
              </a:extLst>
            </p:cNvPr>
            <p:cNvSpPr txBox="1"/>
            <p:nvPr/>
          </p:nvSpPr>
          <p:spPr>
            <a:xfrm>
              <a:off x="4171320" y="5502665"/>
              <a:ext cx="5060563" cy="1077218"/>
            </a:xfrm>
            <a:prstGeom prst="rect">
              <a:avLst/>
            </a:prstGeom>
            <a:noFill/>
          </p:spPr>
          <p:txBody>
            <a:bodyPr wrap="square" rtlCol="0">
              <a:spAutoFit/>
            </a:bodyPr>
            <a:lstStyle/>
            <a:p>
              <a:r>
                <a:rPr lang="en-US" sz="1600" dirty="0">
                  <a:solidFill>
                    <a:schemeClr val="bg2">
                      <a:lumMod val="50000"/>
                    </a:schemeClr>
                  </a:solidFill>
                  <a:latin typeface="Arial Narrow" panose="020B0606020202030204" pitchFamily="34" charset="0"/>
                </a:rPr>
                <a:t>YHV, TSV (shrimp)</a:t>
              </a:r>
            </a:p>
            <a:p>
              <a:r>
                <a:rPr lang="en-US" sz="1600" dirty="0" err="1">
                  <a:solidFill>
                    <a:srgbClr val="FF0000"/>
                  </a:solidFill>
                  <a:latin typeface="Arial Narrow" panose="020B0606020202030204" pitchFamily="34" charset="0"/>
                </a:rPr>
                <a:t>Vibriosis</a:t>
              </a:r>
              <a:r>
                <a:rPr lang="en-US" sz="1600" dirty="0">
                  <a:solidFill>
                    <a:srgbClr val="FF0000"/>
                  </a:solidFill>
                  <a:latin typeface="Arial Narrow" panose="020B0606020202030204" pitchFamily="34" charset="0"/>
                </a:rPr>
                <a:t>: </a:t>
              </a:r>
              <a:r>
                <a:rPr lang="en-US" sz="1600" i="1" dirty="0">
                  <a:solidFill>
                    <a:srgbClr val="FF0000"/>
                  </a:solidFill>
                  <a:latin typeface="Arial Narrow" panose="020B0606020202030204" pitchFamily="34" charset="0"/>
                </a:rPr>
                <a:t>Vibrio (</a:t>
              </a:r>
              <a:r>
                <a:rPr lang="en-US" sz="1600" i="1" dirty="0" err="1">
                  <a:solidFill>
                    <a:srgbClr val="FF0000"/>
                  </a:solidFill>
                  <a:latin typeface="Arial Narrow" panose="020B0606020202030204" pitchFamily="34" charset="0"/>
                </a:rPr>
                <a:t>harveyi</a:t>
              </a:r>
              <a:r>
                <a:rPr lang="en-US" sz="1600" i="1" dirty="0">
                  <a:solidFill>
                    <a:srgbClr val="FF0000"/>
                  </a:solidFill>
                  <a:latin typeface="Arial Narrow" panose="020B0606020202030204" pitchFamily="34" charset="0"/>
                </a:rPr>
                <a:t>, </a:t>
              </a:r>
              <a:r>
                <a:rPr lang="en-US" sz="1600" i="1" dirty="0" err="1">
                  <a:solidFill>
                    <a:srgbClr val="FF0000"/>
                  </a:solidFill>
                  <a:latin typeface="Arial Narrow" panose="020B0606020202030204" pitchFamily="34" charset="0"/>
                </a:rPr>
                <a:t>damsela</a:t>
              </a:r>
              <a:r>
                <a:rPr lang="en-US" sz="1600" i="1" dirty="0">
                  <a:solidFill>
                    <a:srgbClr val="FF0000"/>
                  </a:solidFill>
                  <a:latin typeface="Arial Narrow" panose="020B0606020202030204" pitchFamily="34" charset="0"/>
                </a:rPr>
                <a:t>,  </a:t>
              </a:r>
              <a:r>
                <a:rPr lang="en-US" sz="1600" i="1" dirty="0" err="1">
                  <a:solidFill>
                    <a:srgbClr val="FF0000"/>
                  </a:solidFill>
                  <a:latin typeface="Arial Narrow" panose="020B0606020202030204" pitchFamily="34" charset="0"/>
                </a:rPr>
                <a:t>alginolyticus</a:t>
              </a:r>
              <a:r>
                <a:rPr lang="en-US" sz="1600" i="1" dirty="0">
                  <a:solidFill>
                    <a:srgbClr val="FF0000"/>
                  </a:solidFill>
                  <a:latin typeface="Arial Narrow" panose="020B0606020202030204" pitchFamily="34" charset="0"/>
                </a:rPr>
                <a:t>, </a:t>
              </a:r>
              <a:r>
                <a:rPr lang="en-US" sz="1600" i="1" dirty="0" err="1">
                  <a:solidFill>
                    <a:srgbClr val="FF0000"/>
                  </a:solidFill>
                  <a:latin typeface="Arial Narrow" panose="020B0606020202030204" pitchFamily="34" charset="0"/>
                </a:rPr>
                <a:t>vulnificus</a:t>
              </a:r>
              <a:r>
                <a:rPr lang="en-US" sz="1600" i="1" dirty="0">
                  <a:solidFill>
                    <a:srgbClr val="FF0000"/>
                  </a:solidFill>
                  <a:latin typeface="Arial Narrow" panose="020B0606020202030204" pitchFamily="34" charset="0"/>
                </a:rPr>
                <a:t>,  </a:t>
              </a:r>
              <a:r>
                <a:rPr lang="en-US" sz="1600" i="1" dirty="0" err="1">
                  <a:solidFill>
                    <a:srgbClr val="FF0000"/>
                  </a:solidFill>
                  <a:latin typeface="Arial Narrow" panose="020B0606020202030204" pitchFamily="34" charset="0"/>
                </a:rPr>
                <a:t>penaeicida</a:t>
              </a:r>
              <a:r>
                <a:rPr lang="en-US" sz="1600" i="1" dirty="0">
                  <a:solidFill>
                    <a:srgbClr val="FF0000"/>
                  </a:solidFill>
                  <a:latin typeface="Arial Narrow" panose="020B0606020202030204" pitchFamily="34" charset="0"/>
                </a:rPr>
                <a:t>) </a:t>
              </a:r>
              <a:r>
                <a:rPr lang="en-US" sz="1600" dirty="0">
                  <a:solidFill>
                    <a:srgbClr val="FF0000"/>
                  </a:solidFill>
                  <a:latin typeface="Arial Narrow" panose="020B0606020202030204" pitchFamily="34" charset="0"/>
                </a:rPr>
                <a:t>(shrimp)</a:t>
              </a:r>
            </a:p>
            <a:p>
              <a:r>
                <a:rPr lang="en-US" sz="1600" dirty="0">
                  <a:solidFill>
                    <a:schemeClr val="bg2">
                      <a:lumMod val="50000"/>
                    </a:schemeClr>
                  </a:solidFill>
                  <a:latin typeface="Arial Narrow" panose="020B0606020202030204" pitchFamily="34" charset="0"/>
                </a:rPr>
                <a:t>KHV (carps/koi carp</a:t>
              </a:r>
              <a:r>
                <a:rPr lang="en-US" sz="1600" dirty="0" smtClean="0">
                  <a:solidFill>
                    <a:schemeClr val="bg2">
                      <a:lumMod val="50000"/>
                    </a:schemeClr>
                  </a:solidFill>
                  <a:latin typeface="Arial Narrow" panose="020B0606020202030204" pitchFamily="34" charset="0"/>
                </a:rPr>
                <a:t>)</a:t>
              </a:r>
              <a:endParaRPr lang="en-US" sz="1600" dirty="0">
                <a:solidFill>
                  <a:schemeClr val="bg2">
                    <a:lumMod val="50000"/>
                  </a:schemeClr>
                </a:solidFill>
                <a:latin typeface="Arial Narrow" panose="020B0606020202030204" pitchFamily="34" charset="0"/>
              </a:endParaRPr>
            </a:p>
          </p:txBody>
        </p: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4171320" y="6633481"/>
              <a:ext cx="440883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rotWithShape="1">
            <a:blip r:embed="rId8" cstate="print">
              <a:extLst>
                <a:ext uri="{28A0092B-C50C-407E-A947-70E740481C1C}">
                  <a14:useLocalDpi xmlns:a14="http://schemas.microsoft.com/office/drawing/2010/main" val="0"/>
                </a:ext>
              </a:extLst>
            </a:blip>
            <a:srcRect t="19558" r="4341"/>
            <a:stretch/>
          </p:blipFill>
          <p:spPr>
            <a:xfrm>
              <a:off x="5870324" y="6093765"/>
              <a:ext cx="498386" cy="419106"/>
            </a:xfrm>
            <a:prstGeom prst="rect">
              <a:avLst/>
            </a:prstGeom>
          </p:spPr>
        </p:pic>
      </p:grpSp>
      <p:grpSp>
        <p:nvGrpSpPr>
          <p:cNvPr id="5" name="Group 4"/>
          <p:cNvGrpSpPr/>
          <p:nvPr/>
        </p:nvGrpSpPr>
        <p:grpSpPr>
          <a:xfrm>
            <a:off x="7608145" y="1160876"/>
            <a:ext cx="4095820" cy="1358877"/>
            <a:chOff x="7608145" y="1160876"/>
            <a:chExt cx="4095820" cy="1358877"/>
          </a:xfrm>
        </p:grpSpPr>
        <p:sp>
          <p:nvSpPr>
            <p:cNvPr id="52" name="TextBox 51">
              <a:extLst>
                <a:ext uri="{FF2B5EF4-FFF2-40B4-BE49-F238E27FC236}">
                  <a16:creationId xmlns:a16="http://schemas.microsoft.com/office/drawing/2014/main" id="{44337E62-7F21-4CD3-9B0D-507A64DF7728}"/>
                </a:ext>
              </a:extLst>
            </p:cNvPr>
            <p:cNvSpPr txBox="1"/>
            <p:nvPr/>
          </p:nvSpPr>
          <p:spPr>
            <a:xfrm>
              <a:off x="7608145" y="1196314"/>
              <a:ext cx="4095820" cy="1323439"/>
            </a:xfrm>
            <a:prstGeom prst="rect">
              <a:avLst/>
            </a:prstGeom>
            <a:noFill/>
          </p:spPr>
          <p:txBody>
            <a:bodyPr wrap="square" rtlCol="0">
              <a:spAutoFit/>
            </a:bodyPr>
            <a:lstStyle/>
            <a:p>
              <a:r>
                <a:rPr lang="en-US" sz="1600" dirty="0" err="1">
                  <a:solidFill>
                    <a:schemeClr val="bg2">
                      <a:lumMod val="50000"/>
                    </a:schemeClr>
                  </a:solidFill>
                  <a:latin typeface="Arial Narrow" panose="020B0606020202030204" pitchFamily="34" charset="0"/>
                </a:rPr>
                <a:t>MoV</a:t>
              </a:r>
              <a:r>
                <a:rPr lang="en-US" sz="1600" dirty="0">
                  <a:solidFill>
                    <a:schemeClr val="bg2">
                      <a:lumMod val="50000"/>
                    </a:schemeClr>
                  </a:solidFill>
                  <a:latin typeface="Arial Narrow" panose="020B0606020202030204" pitchFamily="34" charset="0"/>
                </a:rPr>
                <a:t>, IMNV, CMNV, LSNV </a:t>
              </a:r>
              <a:r>
                <a:rPr lang="en-US" sz="1600" dirty="0" smtClean="0">
                  <a:solidFill>
                    <a:schemeClr val="bg2">
                      <a:lumMod val="50000"/>
                    </a:schemeClr>
                  </a:solidFill>
                  <a:latin typeface="Arial Narrow" panose="020B0606020202030204" pitchFamily="34" charset="0"/>
                </a:rPr>
                <a:t>(shrimp)</a:t>
              </a:r>
            </a:p>
            <a:p>
              <a:r>
                <a:rPr lang="en-US" sz="1600" dirty="0">
                  <a:solidFill>
                    <a:schemeClr val="bg2">
                      <a:lumMod val="50000"/>
                    </a:schemeClr>
                  </a:solidFill>
                  <a:latin typeface="Arial Narrow" panose="020B0606020202030204" pitchFamily="34" charset="0"/>
                </a:rPr>
                <a:t>AHPND </a:t>
              </a:r>
              <a:r>
                <a:rPr lang="en-US" sz="1600" dirty="0" smtClean="0">
                  <a:solidFill>
                    <a:schemeClr val="bg2">
                      <a:lumMod val="50000"/>
                    </a:schemeClr>
                  </a:solidFill>
                  <a:latin typeface="Arial Narrow" panose="020B0606020202030204" pitchFamily="34" charset="0"/>
                </a:rPr>
                <a:t>(shrimp)</a:t>
              </a:r>
              <a:endParaRPr lang="en-US" sz="1600" dirty="0">
                <a:solidFill>
                  <a:schemeClr val="bg2">
                    <a:lumMod val="50000"/>
                  </a:schemeClr>
                </a:solidFill>
                <a:latin typeface="Arial Narrow" panose="020B0606020202030204" pitchFamily="34" charset="0"/>
              </a:endParaRPr>
            </a:p>
            <a:p>
              <a:r>
                <a:rPr lang="en-US" sz="1600" dirty="0" err="1">
                  <a:solidFill>
                    <a:schemeClr val="bg2">
                      <a:lumMod val="50000"/>
                    </a:schemeClr>
                  </a:solidFill>
                  <a:latin typeface="Arial Narrow" panose="020B0606020202030204" pitchFamily="34" charset="0"/>
                </a:rPr>
                <a:t>TiLV</a:t>
              </a:r>
              <a:r>
                <a:rPr lang="en-US" sz="1600" dirty="0">
                  <a:solidFill>
                    <a:schemeClr val="bg2">
                      <a:lumMod val="50000"/>
                    </a:schemeClr>
                  </a:solidFill>
                  <a:latin typeface="Arial Narrow" panose="020B0606020202030204" pitchFamily="34" charset="0"/>
                </a:rPr>
                <a:t> (tilapia)</a:t>
              </a:r>
            </a:p>
            <a:p>
              <a:r>
                <a:rPr lang="en-GB" sz="1600" dirty="0">
                  <a:solidFill>
                    <a:schemeClr val="bg2">
                      <a:lumMod val="50000"/>
                    </a:schemeClr>
                  </a:solidFill>
                  <a:latin typeface="Arial Narrow" panose="020B0606020202030204" pitchFamily="34" charset="0"/>
                </a:rPr>
                <a:t>VNN (tilapia and marine finfish)</a:t>
              </a:r>
            </a:p>
            <a:p>
              <a:r>
                <a:rPr lang="en-US" sz="1600" dirty="0">
                  <a:solidFill>
                    <a:srgbClr val="7030A0"/>
                  </a:solidFill>
                  <a:latin typeface="Arial Narrow" panose="020B0606020202030204" pitchFamily="34" charset="0"/>
                </a:rPr>
                <a:t>EHP </a:t>
              </a:r>
              <a:r>
                <a:rPr lang="en-US" sz="1600" i="1" dirty="0" err="1">
                  <a:solidFill>
                    <a:srgbClr val="7030A0"/>
                  </a:solidFill>
                  <a:latin typeface="Arial Narrow" panose="020B0606020202030204" pitchFamily="34" charset="0"/>
                </a:rPr>
                <a:t>Enterocytozoon</a:t>
              </a:r>
              <a:r>
                <a:rPr lang="en-US" sz="1600" i="1" dirty="0">
                  <a:solidFill>
                    <a:srgbClr val="7030A0"/>
                  </a:solidFill>
                  <a:latin typeface="Arial Narrow" panose="020B0606020202030204" pitchFamily="34" charset="0"/>
                </a:rPr>
                <a:t> </a:t>
              </a:r>
              <a:r>
                <a:rPr lang="en-US" sz="1600" i="1" dirty="0" err="1" smtClean="0">
                  <a:solidFill>
                    <a:srgbClr val="7030A0"/>
                  </a:solidFill>
                  <a:latin typeface="Arial Narrow" panose="020B0606020202030204" pitchFamily="34" charset="0"/>
                </a:rPr>
                <a:t>hepatopenaei</a:t>
              </a:r>
              <a:r>
                <a:rPr lang="en-US" sz="1600" i="1" dirty="0" smtClean="0">
                  <a:solidFill>
                    <a:srgbClr val="7030A0"/>
                  </a:solidFill>
                  <a:latin typeface="Arial Narrow" panose="020B0606020202030204" pitchFamily="34" charset="0"/>
                </a:rPr>
                <a:t> </a:t>
              </a:r>
              <a:r>
                <a:rPr lang="en-US" sz="1600" dirty="0" smtClean="0">
                  <a:solidFill>
                    <a:srgbClr val="7030A0"/>
                  </a:solidFill>
                  <a:latin typeface="Arial Narrow" panose="020B0606020202030204" pitchFamily="34" charset="0"/>
                </a:rPr>
                <a:t>(shrimp)</a:t>
              </a:r>
              <a:endParaRPr lang="en-US" sz="1600" dirty="0">
                <a:solidFill>
                  <a:srgbClr val="7030A0"/>
                </a:solidFill>
                <a:latin typeface="Arial Narrow" panose="020B0606020202030204" pitchFamily="34" charset="0"/>
              </a:endParaRPr>
            </a:p>
          </p:txBody>
        </p: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7608145" y="1160876"/>
              <a:ext cx="3209933"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rotWithShape="1">
            <a:blip r:embed="rId9" cstate="print">
              <a:extLst>
                <a:ext uri="{28A0092B-C50C-407E-A947-70E740481C1C}">
                  <a14:useLocalDpi xmlns:a14="http://schemas.microsoft.com/office/drawing/2010/main" val="0"/>
                </a:ext>
              </a:extLst>
            </a:blip>
            <a:srcRect t="19558" r="4341"/>
            <a:stretch/>
          </p:blipFill>
          <p:spPr>
            <a:xfrm>
              <a:off x="9039969" y="1499284"/>
              <a:ext cx="287964" cy="242157"/>
            </a:xfrm>
            <a:prstGeom prst="rect">
              <a:avLst/>
            </a:prstGeom>
          </p:spPr>
        </p:pic>
        <p:pic>
          <p:nvPicPr>
            <p:cNvPr id="94" name="Picture 93"/>
            <p:cNvPicPr>
              <a:picLocks noChangeAspect="1"/>
            </p:cNvPicPr>
            <p:nvPr/>
          </p:nvPicPr>
          <p:blipFill rotWithShape="1">
            <a:blip r:embed="rId10" cstate="print">
              <a:extLst>
                <a:ext uri="{28A0092B-C50C-407E-A947-70E740481C1C}">
                  <a14:useLocalDpi xmlns:a14="http://schemas.microsoft.com/office/drawing/2010/main" val="0"/>
                </a:ext>
              </a:extLst>
            </a:blip>
            <a:srcRect t="19558" r="4341"/>
            <a:stretch/>
          </p:blipFill>
          <p:spPr>
            <a:xfrm>
              <a:off x="10314759" y="1256127"/>
              <a:ext cx="351126" cy="295271"/>
            </a:xfrm>
            <a:prstGeom prst="rect">
              <a:avLst/>
            </a:prstGeom>
          </p:spPr>
        </p:pic>
        <p:pic>
          <p:nvPicPr>
            <p:cNvPr id="95" name="Picture 94"/>
            <p:cNvPicPr>
              <a:picLocks noChangeAspect="1"/>
            </p:cNvPicPr>
            <p:nvPr/>
          </p:nvPicPr>
          <p:blipFill rotWithShape="1">
            <a:blip r:embed="rId5" cstate="print">
              <a:extLst>
                <a:ext uri="{28A0092B-C50C-407E-A947-70E740481C1C}">
                  <a14:useLocalDpi xmlns:a14="http://schemas.microsoft.com/office/drawing/2010/main" val="0"/>
                </a:ext>
              </a:extLst>
            </a:blip>
            <a:srcRect t="15156" b="14952"/>
            <a:stretch/>
          </p:blipFill>
          <p:spPr>
            <a:xfrm>
              <a:off x="8686396" y="1746583"/>
              <a:ext cx="353573" cy="247119"/>
            </a:xfrm>
            <a:prstGeom prst="rect">
              <a:avLst/>
            </a:prstGeom>
          </p:spPr>
        </p:pic>
        <p:pic>
          <p:nvPicPr>
            <p:cNvPr id="96" name="Picture 95"/>
            <p:cNvPicPr>
              <a:picLocks noChangeAspect="1"/>
            </p:cNvPicPr>
            <p:nvPr/>
          </p:nvPicPr>
          <p:blipFill rotWithShape="1">
            <a:blip r:embed="rId5" cstate="print">
              <a:extLst>
                <a:ext uri="{28A0092B-C50C-407E-A947-70E740481C1C}">
                  <a14:useLocalDpi xmlns:a14="http://schemas.microsoft.com/office/drawing/2010/main" val="0"/>
                </a:ext>
              </a:extLst>
            </a:blip>
            <a:srcRect t="15156" b="14952"/>
            <a:stretch/>
          </p:blipFill>
          <p:spPr>
            <a:xfrm>
              <a:off x="10034962" y="1974410"/>
              <a:ext cx="377276" cy="263685"/>
            </a:xfrm>
            <a:prstGeom prst="rect">
              <a:avLst/>
            </a:prstGeom>
          </p:spPr>
        </p:pic>
      </p:grpSp>
      <p:sp>
        <p:nvSpPr>
          <p:cNvPr id="80" name="TextBox 79"/>
          <p:cNvSpPr txBox="1"/>
          <p:nvPr/>
        </p:nvSpPr>
        <p:spPr>
          <a:xfrm>
            <a:off x="10919078" y="6632374"/>
            <a:ext cx="1227265" cy="230832"/>
          </a:xfrm>
          <a:prstGeom prst="rect">
            <a:avLst/>
          </a:prstGeom>
          <a:noFill/>
        </p:spPr>
        <p:txBody>
          <a:bodyPr wrap="square" rtlCol="0">
            <a:spAutoFit/>
          </a:bodyPr>
          <a:lstStyle/>
          <a:p>
            <a:pPr algn="ctr"/>
            <a:r>
              <a:rPr lang="en-US" sz="900" dirty="0" smtClean="0">
                <a:latin typeface="Arial Narrow" panose="020B0606020202030204" pitchFamily="34" charset="0"/>
              </a:rPr>
              <a:t>Omar Elhassan (FIAA)</a:t>
            </a:r>
            <a:endParaRPr lang="en-GB" sz="900" dirty="0">
              <a:latin typeface="Arial Narrow" panose="020B0606020202030204" pitchFamily="34" charset="0"/>
            </a:endParaRPr>
          </a:p>
        </p:txBody>
      </p:sp>
      <p:sp>
        <p:nvSpPr>
          <p:cNvPr id="13" name="Footer Placeholder 12"/>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3BA6BD10-9837-4663-8389-9089F1959FEF}" type="slidenum">
              <a:rPr lang="en-US" smtClean="0"/>
              <a:t>6</a:t>
            </a:fld>
            <a:endParaRPr lang="en-US"/>
          </a:p>
        </p:txBody>
      </p:sp>
      <p:sp>
        <p:nvSpPr>
          <p:cNvPr id="36" name="Date Placeholder 35"/>
          <p:cNvSpPr>
            <a:spLocks noGrp="1"/>
          </p:cNvSpPr>
          <p:nvPr>
            <p:ph type="dt" sz="half" idx="10"/>
          </p:nvPr>
        </p:nvSpPr>
        <p:spPr/>
        <p:txBody>
          <a:bodyPr/>
          <a:lstStyle/>
          <a:p>
            <a:fld id="{03B415B8-ED28-4F8C-A1E2-E70A5170000C}" type="datetime1">
              <a:rPr lang="en-US" smtClean="0"/>
              <a:t>6/19/2020</a:t>
            </a:fld>
            <a:endParaRPr lang="en-US"/>
          </a:p>
        </p:txBody>
      </p:sp>
    </p:spTree>
    <p:extLst>
      <p:ext uri="{BB962C8B-B14F-4D97-AF65-F5344CB8AC3E}">
        <p14:creationId xmlns:p14="http://schemas.microsoft.com/office/powerpoint/2010/main" val="38804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750"/>
                                        <p:tgtEl>
                                          <p:spTgt spid="83"/>
                                        </p:tgtEl>
                                      </p:cBhvr>
                                    </p:animEffect>
                                    <p:anim calcmode="lin" valueType="num">
                                      <p:cBhvr>
                                        <p:cTn id="8" dur="750" fill="hold"/>
                                        <p:tgtEl>
                                          <p:spTgt spid="83"/>
                                        </p:tgtEl>
                                        <p:attrNameLst>
                                          <p:attrName>ppt_x</p:attrName>
                                        </p:attrNameLst>
                                      </p:cBhvr>
                                      <p:tavLst>
                                        <p:tav tm="0">
                                          <p:val>
                                            <p:strVal val="#ppt_x"/>
                                          </p:val>
                                        </p:tav>
                                        <p:tav tm="100000">
                                          <p:val>
                                            <p:strVal val="#ppt_x"/>
                                          </p:val>
                                        </p:tav>
                                      </p:tavLst>
                                    </p:anim>
                                    <p:anim calcmode="lin" valueType="num">
                                      <p:cBhvr>
                                        <p:cTn id="9" dur="75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anim calcmode="lin" valueType="num">
                                      <p:cBhvr>
                                        <p:cTn id="26" dur="750" fill="hold"/>
                                        <p:tgtEl>
                                          <p:spTgt spid="4"/>
                                        </p:tgtEl>
                                        <p:attrNameLst>
                                          <p:attrName>ppt_x</p:attrName>
                                        </p:attrNameLst>
                                      </p:cBhvr>
                                      <p:tavLst>
                                        <p:tav tm="0">
                                          <p:val>
                                            <p:strVal val="#ppt_x"/>
                                          </p:val>
                                        </p:tav>
                                        <p:tav tm="100000">
                                          <p:val>
                                            <p:strVal val="#ppt_x"/>
                                          </p:val>
                                        </p:tav>
                                      </p:tavLst>
                                    </p:anim>
                                    <p:anim calcmode="lin" valueType="num">
                                      <p:cBhvr>
                                        <p:cTn id="27" dur="75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75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50"/>
                                        <p:tgtEl>
                                          <p:spTgt spid="6"/>
                                        </p:tgtEl>
                                      </p:cBhvr>
                                    </p:animEffect>
                                    <p:anim calcmode="lin" valueType="num">
                                      <p:cBhvr>
                                        <p:cTn id="38" dur="750" fill="hold"/>
                                        <p:tgtEl>
                                          <p:spTgt spid="6"/>
                                        </p:tgtEl>
                                        <p:attrNameLst>
                                          <p:attrName>ppt_x</p:attrName>
                                        </p:attrNameLst>
                                      </p:cBhvr>
                                      <p:tavLst>
                                        <p:tav tm="0">
                                          <p:val>
                                            <p:strVal val="#ppt_x"/>
                                          </p:val>
                                        </p:tav>
                                        <p:tav tm="100000">
                                          <p:val>
                                            <p:strVal val="#ppt_x"/>
                                          </p:val>
                                        </p:tav>
                                      </p:tavLst>
                                    </p:anim>
                                    <p:anim calcmode="lin" valueType="num">
                                      <p:cBhvr>
                                        <p:cTn id="39" dur="75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750"/>
                                        <p:tgtEl>
                                          <p:spTgt spid="84"/>
                                        </p:tgtEl>
                                      </p:cBhvr>
                                    </p:animEffect>
                                    <p:anim calcmode="lin" valueType="num">
                                      <p:cBhvr>
                                        <p:cTn id="44" dur="750" fill="hold"/>
                                        <p:tgtEl>
                                          <p:spTgt spid="84"/>
                                        </p:tgtEl>
                                        <p:attrNameLst>
                                          <p:attrName>ppt_x</p:attrName>
                                        </p:attrNameLst>
                                      </p:cBhvr>
                                      <p:tavLst>
                                        <p:tav tm="0">
                                          <p:val>
                                            <p:strVal val="#ppt_x"/>
                                          </p:val>
                                        </p:tav>
                                        <p:tav tm="100000">
                                          <p:val>
                                            <p:strVal val="#ppt_x"/>
                                          </p:val>
                                        </p:tav>
                                      </p:tavLst>
                                    </p:anim>
                                    <p:anim calcmode="lin" valueType="num">
                                      <p:cBhvr>
                                        <p:cTn id="45" dur="75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9DA0E-5CA7-4E2E-8E90-50892CD070EC}" type="datetime1">
              <a:rPr lang="en-US" smtClean="0"/>
              <a:t>6/19/2020</a:t>
            </a:fld>
            <a:endParaRPr lang="en-US"/>
          </a:p>
        </p:txBody>
      </p:sp>
      <p:sp>
        <p:nvSpPr>
          <p:cNvPr id="4" name="Slide Number Placeholder 3"/>
          <p:cNvSpPr>
            <a:spLocks noGrp="1"/>
          </p:cNvSpPr>
          <p:nvPr>
            <p:ph type="sldNum" sz="quarter" idx="12"/>
          </p:nvPr>
        </p:nvSpPr>
        <p:spPr/>
        <p:txBody>
          <a:bodyPr/>
          <a:lstStyle/>
          <a:p>
            <a:fld id="{3BA6BD10-9837-4663-8389-9089F1959FEF}" type="slidenum">
              <a:rPr lang="en-US" smtClean="0"/>
              <a:t>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568"/>
            <a:ext cx="6005915" cy="6821431"/>
          </a:xfrm>
          <a:prstGeom prst="rect">
            <a:avLst/>
          </a:prstGeom>
          <a:ln>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2512" y="0"/>
            <a:ext cx="5604648" cy="6858000"/>
          </a:xfrm>
          <a:prstGeom prst="rect">
            <a:avLst/>
          </a:prstGeom>
          <a:ln>
            <a:solidFill>
              <a:schemeClr val="accent1"/>
            </a:solidFill>
          </a:ln>
        </p:spPr>
      </p:pic>
    </p:spTree>
    <p:extLst>
      <p:ext uri="{BB962C8B-B14F-4D97-AF65-F5344CB8AC3E}">
        <p14:creationId xmlns:p14="http://schemas.microsoft.com/office/powerpoint/2010/main" val="377062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79796" y="113834"/>
            <a:ext cx="4578551" cy="556590"/>
          </a:xfrm>
          <a:prstGeom prst="rect">
            <a:avLst/>
          </a:prstGeom>
        </p:spPr>
      </p:pic>
      <p:graphicFrame>
        <p:nvGraphicFramePr>
          <p:cNvPr id="5" name="Diagram 4">
            <a:extLst>
              <a:ext uri="{FF2B5EF4-FFF2-40B4-BE49-F238E27FC236}">
                <a16:creationId xmlns:a16="http://schemas.microsoft.com/office/drawing/2014/main" id="{D2F9B71D-42C9-445B-A070-DD27FE9DC318}"/>
              </a:ext>
            </a:extLst>
          </p:cNvPr>
          <p:cNvGraphicFramePr/>
          <p:nvPr>
            <p:extLst/>
          </p:nvPr>
        </p:nvGraphicFramePr>
        <p:xfrm>
          <a:off x="5404178" y="14393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F4AFDF22-A4BB-4E70-8719-A1498D011287}"/>
              </a:ext>
            </a:extLst>
          </p:cNvPr>
          <p:cNvSpPr txBox="1"/>
          <p:nvPr/>
        </p:nvSpPr>
        <p:spPr>
          <a:xfrm>
            <a:off x="7752685" y="3825500"/>
            <a:ext cx="3611214" cy="646331"/>
          </a:xfrm>
          <a:prstGeom prst="rect">
            <a:avLst/>
          </a:prstGeom>
          <a:solidFill>
            <a:schemeClr val="accent1"/>
          </a:solidFill>
        </p:spPr>
        <p:txBody>
          <a:bodyPr wrap="square" rtlCol="0">
            <a:spAutoFit/>
          </a:bodyPr>
          <a:lstStyle/>
          <a:p>
            <a:pPr algn="ctr"/>
            <a:r>
              <a:rPr lang="en-GB" b="1" dirty="0" smtClean="0">
                <a:solidFill>
                  <a:schemeClr val="bg1"/>
                </a:solidFill>
                <a:latin typeface="Arial Narrow" panose="020B0606020202030204" pitchFamily="34" charset="0"/>
              </a:rPr>
              <a:t>Factors, drivers and pathways DISEASE </a:t>
            </a:r>
            <a:r>
              <a:rPr lang="en-GB" b="1" dirty="0">
                <a:solidFill>
                  <a:schemeClr val="bg1"/>
                </a:solidFill>
                <a:latin typeface="Arial Narrow" panose="020B0606020202030204" pitchFamily="34" charset="0"/>
              </a:rPr>
              <a:t>EMERGENCE</a:t>
            </a:r>
          </a:p>
        </p:txBody>
      </p:sp>
      <p:sp>
        <p:nvSpPr>
          <p:cNvPr id="23" name="Partial Circle 4">
            <a:extLst>
              <a:ext uri="{FF2B5EF4-FFF2-40B4-BE49-F238E27FC236}">
                <a16:creationId xmlns:a16="http://schemas.microsoft.com/office/drawing/2014/main" id="{BB03D331-2C0D-424C-81BC-4D34264BFB50}"/>
              </a:ext>
            </a:extLst>
          </p:cNvPr>
          <p:cNvSpPr txBox="1"/>
          <p:nvPr/>
        </p:nvSpPr>
        <p:spPr>
          <a:xfrm>
            <a:off x="7827013" y="2166428"/>
            <a:ext cx="1659072" cy="1659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Arial Narrow" panose="020B0606020202030204" pitchFamily="34" charset="0"/>
              </a:rPr>
              <a:t>Trading in live animals and products</a:t>
            </a:r>
          </a:p>
        </p:txBody>
      </p:sp>
      <p:sp>
        <p:nvSpPr>
          <p:cNvPr id="24" name="TextBox 23">
            <a:extLst>
              <a:ext uri="{FF2B5EF4-FFF2-40B4-BE49-F238E27FC236}">
                <a16:creationId xmlns:a16="http://schemas.microsoft.com/office/drawing/2014/main" id="{4C0292D7-EE41-473E-A6A6-23CAAB5FD061}"/>
              </a:ext>
            </a:extLst>
          </p:cNvPr>
          <p:cNvSpPr txBox="1"/>
          <p:nvPr/>
        </p:nvSpPr>
        <p:spPr>
          <a:xfrm>
            <a:off x="6064715" y="790793"/>
            <a:ext cx="6806926" cy="954107"/>
          </a:xfrm>
          <a:prstGeom prst="rect">
            <a:avLst/>
          </a:prstGeom>
          <a:noFill/>
        </p:spPr>
        <p:txBody>
          <a:bodyPr wrap="square" rtlCol="0">
            <a:spAutoFit/>
          </a:bodyPr>
          <a:lstStyle/>
          <a:p>
            <a:r>
              <a:rPr lang="en-GB" sz="2800" b="1" dirty="0" smtClean="0">
                <a:solidFill>
                  <a:schemeClr val="accent5"/>
                </a:solidFill>
                <a:latin typeface="Arial Narrow" panose="020B0606020202030204" pitchFamily="34" charset="0"/>
              </a:rPr>
              <a:t>Factors, drivers and pathways to aquatic animal disease emergence in </a:t>
            </a:r>
            <a:r>
              <a:rPr lang="en-GB" sz="2800" b="1" dirty="0">
                <a:solidFill>
                  <a:schemeClr val="accent5"/>
                </a:solidFill>
                <a:latin typeface="Arial Narrow" panose="020B0606020202030204" pitchFamily="34" charset="0"/>
              </a:rPr>
              <a:t>aquaculture</a:t>
            </a:r>
          </a:p>
        </p:txBody>
      </p:sp>
      <p:sp>
        <p:nvSpPr>
          <p:cNvPr id="4" name="Slide Number Placeholder 3"/>
          <p:cNvSpPr>
            <a:spLocks noGrp="1"/>
          </p:cNvSpPr>
          <p:nvPr>
            <p:ph type="sldNum" sz="quarter" idx="12"/>
          </p:nvPr>
        </p:nvSpPr>
        <p:spPr/>
        <p:txBody>
          <a:bodyPr/>
          <a:lstStyle/>
          <a:p>
            <a:fld id="{3BA6BD10-9837-4663-8389-9089F1959FEF}" type="slidenum">
              <a:rPr lang="en-US" smtClean="0"/>
              <a:t>8</a:t>
            </a:fld>
            <a:endParaRPr lang="en-US"/>
          </a:p>
        </p:txBody>
      </p:sp>
      <p:sp>
        <p:nvSpPr>
          <p:cNvPr id="7" name="Date Placeholder 6"/>
          <p:cNvSpPr>
            <a:spLocks noGrp="1"/>
          </p:cNvSpPr>
          <p:nvPr>
            <p:ph type="dt" sz="half" idx="10"/>
          </p:nvPr>
        </p:nvSpPr>
        <p:spPr/>
        <p:txBody>
          <a:bodyPr/>
          <a:lstStyle/>
          <a:p>
            <a:fld id="{17FC0DB0-630D-442F-B947-366931E04E46}" type="datetime1">
              <a:rPr lang="en-US" smtClean="0"/>
              <a:t>6/19/2020</a:t>
            </a:fld>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763" y="1439333"/>
            <a:ext cx="4729391" cy="4729391"/>
          </a:xfrm>
          <a:prstGeom prst="rect">
            <a:avLst/>
          </a:prstGeom>
          <a:ln w="41275">
            <a:solidFill>
              <a:schemeClr val="bg1"/>
            </a:solidFill>
          </a:ln>
        </p:spPr>
      </p:pic>
      <p:sp>
        <p:nvSpPr>
          <p:cNvPr id="8" name="TextBox 7"/>
          <p:cNvSpPr txBox="1"/>
          <p:nvPr/>
        </p:nvSpPr>
        <p:spPr>
          <a:xfrm>
            <a:off x="530352" y="256032"/>
            <a:ext cx="4894802" cy="954107"/>
          </a:xfrm>
          <a:prstGeom prst="rect">
            <a:avLst/>
          </a:prstGeom>
          <a:noFill/>
        </p:spPr>
        <p:txBody>
          <a:bodyPr wrap="square" rtlCol="0">
            <a:spAutoFit/>
          </a:bodyPr>
          <a:lstStyle/>
          <a:p>
            <a:r>
              <a:rPr lang="en-GB" sz="2800" b="1" dirty="0" smtClean="0">
                <a:solidFill>
                  <a:schemeClr val="accent1"/>
                </a:solidFill>
                <a:latin typeface="Arial Narrow" panose="020B0606020202030204" pitchFamily="34" charset="0"/>
              </a:rPr>
              <a:t>Under-the-water biosecurity and health management</a:t>
            </a:r>
            <a:endParaRPr lang="en-US" sz="2800" b="1"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10397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49" y="-308943"/>
            <a:ext cx="10515600" cy="1597891"/>
          </a:xfrm>
        </p:spPr>
        <p:txBody>
          <a:bodyPr>
            <a:normAutofit/>
          </a:bodyPr>
          <a:lstStyle/>
          <a:p>
            <a:pPr algn="ctr"/>
            <a:r>
              <a:rPr lang="en-GB" sz="2800" dirty="0" smtClean="0">
                <a:solidFill>
                  <a:schemeClr val="accent5"/>
                </a:solidFill>
                <a:latin typeface="Arial Narrow" panose="020B0606020202030204" pitchFamily="34" charset="0"/>
              </a:rPr>
              <a:t>Two </a:t>
            </a:r>
            <a:r>
              <a:rPr lang="en-GB" sz="2800" dirty="0" err="1" smtClean="0">
                <a:solidFill>
                  <a:schemeClr val="accent5"/>
                </a:solidFill>
                <a:latin typeface="Arial Narrow" panose="020B0606020202030204" pitchFamily="34" charset="0"/>
              </a:rPr>
              <a:t>multistakeholder</a:t>
            </a:r>
            <a:r>
              <a:rPr lang="en-GB" sz="2800" dirty="0" smtClean="0">
                <a:solidFill>
                  <a:schemeClr val="accent5"/>
                </a:solidFill>
                <a:latin typeface="Arial Narrow" panose="020B0606020202030204" pitchFamily="34" charset="0"/>
              </a:rPr>
              <a:t> consultations </a:t>
            </a:r>
            <a:br>
              <a:rPr lang="en-GB" sz="2800" dirty="0" smtClean="0">
                <a:solidFill>
                  <a:schemeClr val="accent5"/>
                </a:solidFill>
                <a:latin typeface="Arial Narrow" panose="020B0606020202030204" pitchFamily="34" charset="0"/>
              </a:rPr>
            </a:br>
            <a:r>
              <a:rPr lang="en-GB" sz="2800" dirty="0" smtClean="0">
                <a:solidFill>
                  <a:schemeClr val="accent5"/>
                </a:solidFill>
                <a:latin typeface="Arial Narrow" panose="020B0606020202030204" pitchFamily="34" charset="0"/>
              </a:rPr>
              <a:t>Two Technical Working Group meetings</a:t>
            </a:r>
            <a:r>
              <a:rPr lang="en-GB" sz="2800" dirty="0">
                <a:solidFill>
                  <a:schemeClr val="accent5"/>
                </a:solidFill>
                <a:latin typeface="Arial Narrow" panose="020B0606020202030204" pitchFamily="34" charset="0"/>
              </a:rPr>
              <a:t/>
            </a:r>
            <a:br>
              <a:rPr lang="en-GB" sz="2800" dirty="0">
                <a:solidFill>
                  <a:schemeClr val="accent5"/>
                </a:solidFill>
                <a:latin typeface="Arial Narrow" panose="020B0606020202030204" pitchFamily="34" charset="0"/>
              </a:rPr>
            </a:br>
            <a:endParaRPr lang="en-US" sz="2800"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810393" y="1533851"/>
            <a:ext cx="2767952" cy="1541140"/>
          </a:xfrm>
          <a:prstGeom prst="rect">
            <a:avLst/>
          </a:prstGeom>
          <a:ln w="15875">
            <a:solidFill>
              <a:srgbClr val="000000"/>
            </a:solidFill>
          </a:ln>
        </p:spPr>
      </p:pic>
      <p:pic>
        <p:nvPicPr>
          <p:cNvPr id="4" name="Picture 3"/>
          <p:cNvPicPr>
            <a:picLocks noChangeAspect="1"/>
          </p:cNvPicPr>
          <p:nvPr/>
        </p:nvPicPr>
        <p:blipFill>
          <a:blip r:embed="rId4"/>
          <a:stretch>
            <a:fillRect/>
          </a:stretch>
        </p:blipFill>
        <p:spPr>
          <a:xfrm>
            <a:off x="58716" y="3130579"/>
            <a:ext cx="4378035" cy="1753114"/>
          </a:xfrm>
          <a:prstGeom prst="rect">
            <a:avLst/>
          </a:prstGeom>
          <a:ln w="12700">
            <a:solidFill>
              <a:srgbClr val="000000"/>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7" y="59635"/>
            <a:ext cx="1832200" cy="5036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2525" y="975294"/>
            <a:ext cx="4800267" cy="284488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0510" y="3820174"/>
            <a:ext cx="4038686" cy="300679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9196" y="3280327"/>
            <a:ext cx="3555145" cy="2622791"/>
          </a:xfrm>
          <a:prstGeom prst="rect">
            <a:avLst/>
          </a:prstGeom>
        </p:spPr>
      </p:pic>
      <p:sp>
        <p:nvSpPr>
          <p:cNvPr id="6" name="TextBox 5"/>
          <p:cNvSpPr txBox="1"/>
          <p:nvPr/>
        </p:nvSpPr>
        <p:spPr>
          <a:xfrm>
            <a:off x="0" y="831973"/>
            <a:ext cx="4388739" cy="646331"/>
          </a:xfrm>
          <a:prstGeom prst="rect">
            <a:avLst/>
          </a:prstGeom>
          <a:noFill/>
        </p:spPr>
        <p:txBody>
          <a:bodyPr wrap="square" rtlCol="0">
            <a:spAutoFit/>
          </a:bodyPr>
          <a:lstStyle/>
          <a:p>
            <a:r>
              <a:rPr lang="en-US" dirty="0" smtClean="0">
                <a:solidFill>
                  <a:srgbClr val="FF0000"/>
                </a:solidFill>
                <a:latin typeface="Arial Narrow" panose="020B0606020202030204" pitchFamily="34" charset="0"/>
              </a:rPr>
              <a:t>FAO/MSU/WB First </a:t>
            </a:r>
            <a:r>
              <a:rPr lang="en-US" dirty="0" err="1" smtClean="0">
                <a:solidFill>
                  <a:srgbClr val="FF0000"/>
                </a:solidFill>
                <a:latin typeface="Arial Narrow" panose="020B0606020202030204" pitchFamily="34" charset="0"/>
              </a:rPr>
              <a:t>multistakeholder</a:t>
            </a:r>
            <a:r>
              <a:rPr lang="en-US" dirty="0" smtClean="0">
                <a:solidFill>
                  <a:srgbClr val="FF0000"/>
                </a:solidFill>
                <a:latin typeface="Arial Narrow" panose="020B0606020202030204" pitchFamily="34" charset="0"/>
              </a:rPr>
              <a:t> consultation </a:t>
            </a:r>
          </a:p>
          <a:p>
            <a:r>
              <a:rPr lang="en-US" dirty="0" smtClean="0">
                <a:solidFill>
                  <a:srgbClr val="FF0000"/>
                </a:solidFill>
                <a:latin typeface="Arial Narrow" panose="020B0606020202030204" pitchFamily="34" charset="0"/>
              </a:rPr>
              <a:t>World Bank HQ, Washington, DC, April 2018</a:t>
            </a:r>
            <a:endParaRPr lang="en-US" dirty="0">
              <a:solidFill>
                <a:srgbClr val="FF0000"/>
              </a:solidFill>
              <a:latin typeface="Arial Narrow" panose="020B0606020202030204" pitchFamily="34" charset="0"/>
            </a:endParaRPr>
          </a:p>
        </p:txBody>
      </p:sp>
      <p:sp>
        <p:nvSpPr>
          <p:cNvPr id="12" name="TextBox 11"/>
          <p:cNvSpPr txBox="1"/>
          <p:nvPr/>
        </p:nvSpPr>
        <p:spPr>
          <a:xfrm>
            <a:off x="9399270" y="1775267"/>
            <a:ext cx="2699269" cy="1200329"/>
          </a:xfrm>
          <a:prstGeom prst="rect">
            <a:avLst/>
          </a:prstGeom>
          <a:noFill/>
        </p:spPr>
        <p:txBody>
          <a:bodyPr wrap="square" rtlCol="0">
            <a:spAutoFit/>
          </a:bodyPr>
          <a:lstStyle/>
          <a:p>
            <a:r>
              <a:rPr lang="en-US" dirty="0" smtClean="0">
                <a:solidFill>
                  <a:srgbClr val="FF0000"/>
                </a:solidFill>
                <a:latin typeface="Arial Narrow" panose="020B0606020202030204" pitchFamily="34" charset="0"/>
              </a:rPr>
              <a:t>FAO/MSU/WB/</a:t>
            </a:r>
            <a:r>
              <a:rPr lang="en-US" dirty="0" err="1" smtClean="0">
                <a:solidFill>
                  <a:srgbClr val="FF0000"/>
                </a:solidFill>
                <a:latin typeface="Arial Narrow" panose="020B0606020202030204" pitchFamily="34" charset="0"/>
              </a:rPr>
              <a:t>Norad</a:t>
            </a:r>
            <a:r>
              <a:rPr lang="en-US" dirty="0" smtClean="0">
                <a:solidFill>
                  <a:srgbClr val="FF0000"/>
                </a:solidFill>
                <a:latin typeface="Arial Narrow" panose="020B0606020202030204" pitchFamily="34" charset="0"/>
              </a:rPr>
              <a:t>/NVI  Second </a:t>
            </a:r>
            <a:r>
              <a:rPr lang="en-US" dirty="0" err="1" smtClean="0">
                <a:solidFill>
                  <a:srgbClr val="FF0000"/>
                </a:solidFill>
                <a:latin typeface="Arial Narrow" panose="020B0606020202030204" pitchFamily="34" charset="0"/>
              </a:rPr>
              <a:t>multistakeholder</a:t>
            </a:r>
            <a:r>
              <a:rPr lang="en-US" dirty="0" smtClean="0">
                <a:solidFill>
                  <a:srgbClr val="FF0000"/>
                </a:solidFill>
                <a:latin typeface="Arial Narrow" panose="020B0606020202030204" pitchFamily="34" charset="0"/>
              </a:rPr>
              <a:t> consultation </a:t>
            </a:r>
          </a:p>
          <a:p>
            <a:r>
              <a:rPr lang="en-US" dirty="0" smtClean="0">
                <a:solidFill>
                  <a:srgbClr val="FF0000"/>
                </a:solidFill>
                <a:latin typeface="Arial Narrow" panose="020B0606020202030204" pitchFamily="34" charset="0"/>
              </a:rPr>
              <a:t>OIE HQ, Paris, January  2019</a:t>
            </a:r>
            <a:endParaRPr lang="en-US" dirty="0">
              <a:solidFill>
                <a:srgbClr val="FF0000"/>
              </a:solidFill>
              <a:latin typeface="Arial Narrow" panose="020B0606020202030204" pitchFamily="34" charset="0"/>
            </a:endParaRPr>
          </a:p>
        </p:txBody>
      </p:sp>
      <p:sp>
        <p:nvSpPr>
          <p:cNvPr id="13" name="TextBox 12"/>
          <p:cNvSpPr txBox="1"/>
          <p:nvPr/>
        </p:nvSpPr>
        <p:spPr>
          <a:xfrm>
            <a:off x="8667181" y="6053809"/>
            <a:ext cx="3288613" cy="646331"/>
          </a:xfrm>
          <a:prstGeom prst="rect">
            <a:avLst/>
          </a:prstGeom>
          <a:noFill/>
        </p:spPr>
        <p:txBody>
          <a:bodyPr wrap="square" rtlCol="0">
            <a:spAutoFit/>
          </a:bodyPr>
          <a:lstStyle/>
          <a:p>
            <a:r>
              <a:rPr lang="en-US" dirty="0" smtClean="0">
                <a:solidFill>
                  <a:srgbClr val="FF0000"/>
                </a:solidFill>
                <a:latin typeface="Arial Narrow" panose="020B0606020202030204" pitchFamily="34" charset="0"/>
              </a:rPr>
              <a:t>Technical Working Group meeting</a:t>
            </a:r>
          </a:p>
          <a:p>
            <a:r>
              <a:rPr lang="en-US" dirty="0" smtClean="0">
                <a:solidFill>
                  <a:srgbClr val="FF0000"/>
                </a:solidFill>
                <a:latin typeface="Arial Narrow" panose="020B0606020202030204" pitchFamily="34" charset="0"/>
              </a:rPr>
              <a:t>FAO HQ, Rome, March 2019</a:t>
            </a:r>
            <a:endParaRPr lang="en-US" dirty="0">
              <a:solidFill>
                <a:srgbClr val="FF0000"/>
              </a:solidFill>
              <a:latin typeface="Arial Narrow" panose="020B0606020202030204" pitchFamily="34" charset="0"/>
            </a:endParaRPr>
          </a:p>
        </p:txBody>
      </p:sp>
      <p:sp>
        <p:nvSpPr>
          <p:cNvPr id="14" name="TextBox 13"/>
          <p:cNvSpPr txBox="1"/>
          <p:nvPr/>
        </p:nvSpPr>
        <p:spPr>
          <a:xfrm>
            <a:off x="0" y="4939281"/>
            <a:ext cx="4436751" cy="646331"/>
          </a:xfrm>
          <a:prstGeom prst="rect">
            <a:avLst/>
          </a:prstGeom>
          <a:noFill/>
        </p:spPr>
        <p:txBody>
          <a:bodyPr wrap="square" rtlCol="0">
            <a:spAutoFit/>
          </a:bodyPr>
          <a:lstStyle/>
          <a:p>
            <a:r>
              <a:rPr lang="en-US" dirty="0" smtClean="0">
                <a:solidFill>
                  <a:srgbClr val="FF0000"/>
                </a:solidFill>
                <a:latin typeface="Arial Narrow" panose="020B0606020202030204" pitchFamily="34" charset="0"/>
              </a:rPr>
              <a:t>Technical Working Group meeting</a:t>
            </a:r>
          </a:p>
          <a:p>
            <a:r>
              <a:rPr lang="en-US" dirty="0" smtClean="0">
                <a:solidFill>
                  <a:srgbClr val="FF0000"/>
                </a:solidFill>
                <a:latin typeface="Arial Narrow" panose="020B0606020202030204" pitchFamily="34" charset="0"/>
              </a:rPr>
              <a:t>FAOLOW, Washington, DC, July 2019</a:t>
            </a:r>
            <a:endParaRPr lang="en-US" dirty="0">
              <a:solidFill>
                <a:srgbClr val="FF0000"/>
              </a:solidFill>
              <a:latin typeface="Arial Narrow" panose="020B0606020202030204" pitchFamily="34" charset="0"/>
            </a:endParaRPr>
          </a:p>
        </p:txBody>
      </p:sp>
      <p:pic>
        <p:nvPicPr>
          <p:cNvPr id="2053" name="Picture 5" descr="IMG_20190723_153950"/>
          <p:cNvPicPr>
            <a:picLocks noChangeAspect="1" noChangeArrowheads="1"/>
          </p:cNvPicPr>
          <p:nvPr/>
        </p:nvPicPr>
        <p:blipFill rotWithShape="1">
          <a:blip r:embed="rId9">
            <a:extLst>
              <a:ext uri="{28A0092B-C50C-407E-A947-70E740481C1C}">
                <a14:useLocalDpi xmlns:a14="http://schemas.microsoft.com/office/drawing/2010/main" val="0"/>
              </a:ext>
            </a:extLst>
          </a:blip>
          <a:srcRect t="36790" b="13809"/>
          <a:stretch/>
        </p:blipFill>
        <p:spPr bwMode="auto">
          <a:xfrm>
            <a:off x="35652" y="5544506"/>
            <a:ext cx="4534858" cy="124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t>in</a:t>
            </a:r>
            <a:endParaRPr lang="en-US" dirty="0"/>
          </a:p>
        </p:txBody>
      </p:sp>
      <p:sp>
        <p:nvSpPr>
          <p:cNvPr id="11" name="Slide Number Placeholder 10"/>
          <p:cNvSpPr>
            <a:spLocks noGrp="1"/>
          </p:cNvSpPr>
          <p:nvPr>
            <p:ph type="sldNum" sz="quarter" idx="12"/>
          </p:nvPr>
        </p:nvSpPr>
        <p:spPr/>
        <p:txBody>
          <a:bodyPr/>
          <a:lstStyle/>
          <a:p>
            <a:fld id="{3BA6BD10-9837-4663-8389-9089F1959FEF}" type="slidenum">
              <a:rPr lang="en-US" smtClean="0"/>
              <a:t>9</a:t>
            </a:fld>
            <a:endParaRPr lang="en-US"/>
          </a:p>
        </p:txBody>
      </p:sp>
      <p:sp>
        <p:nvSpPr>
          <p:cNvPr id="15" name="Date Placeholder 14"/>
          <p:cNvSpPr>
            <a:spLocks noGrp="1"/>
          </p:cNvSpPr>
          <p:nvPr>
            <p:ph type="dt" sz="half" idx="10"/>
          </p:nvPr>
        </p:nvSpPr>
        <p:spPr/>
        <p:txBody>
          <a:bodyPr/>
          <a:lstStyle/>
          <a:p>
            <a:fld id="{DE1693D1-4A09-49F3-9F5B-DC007E1589EF}" type="datetime1">
              <a:rPr lang="en-US" smtClean="0"/>
              <a:t>6/19/2020</a:t>
            </a:fld>
            <a:endParaRPr lang="en-US"/>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2106" y="1995692"/>
            <a:ext cx="9587788" cy="3040822"/>
          </a:xfrm>
          <a:prstGeom prst="rect">
            <a:avLst/>
          </a:prstGeom>
        </p:spPr>
      </p:pic>
      <p:sp>
        <p:nvSpPr>
          <p:cNvPr id="18" name="TextBox 17"/>
          <p:cNvSpPr txBox="1"/>
          <p:nvPr/>
        </p:nvSpPr>
        <p:spPr>
          <a:xfrm>
            <a:off x="1328490" y="2128658"/>
            <a:ext cx="1975390" cy="923330"/>
          </a:xfrm>
          <a:prstGeom prst="rect">
            <a:avLst/>
          </a:prstGeom>
          <a:noFill/>
        </p:spPr>
        <p:txBody>
          <a:bodyPr wrap="square" rtlCol="0">
            <a:spAutoFit/>
          </a:bodyPr>
          <a:lstStyle/>
          <a:p>
            <a:r>
              <a:rPr lang="en-GB" dirty="0" smtClean="0">
                <a:solidFill>
                  <a:schemeClr val="bg1"/>
                </a:solidFill>
                <a:latin typeface="Arial Narrow" panose="020B0606020202030204" pitchFamily="34" charset="0"/>
              </a:rPr>
              <a:t>140 delegates </a:t>
            </a:r>
          </a:p>
          <a:p>
            <a:r>
              <a:rPr lang="en-GB" dirty="0" smtClean="0">
                <a:solidFill>
                  <a:schemeClr val="bg1"/>
                </a:solidFill>
                <a:latin typeface="Arial Narrow" panose="020B0606020202030204" pitchFamily="34" charset="0"/>
              </a:rPr>
              <a:t>70 countries</a:t>
            </a:r>
          </a:p>
          <a:p>
            <a:r>
              <a:rPr lang="en-GB" dirty="0">
                <a:solidFill>
                  <a:schemeClr val="bg1"/>
                </a:solidFill>
                <a:latin typeface="Arial Narrow" panose="020B0606020202030204" pitchFamily="34" charset="0"/>
              </a:rPr>
              <a:t>i</a:t>
            </a:r>
            <a:r>
              <a:rPr lang="en-GB" dirty="0" smtClean="0">
                <a:solidFill>
                  <a:schemeClr val="bg1"/>
                </a:solidFill>
                <a:latin typeface="Arial Narrow" panose="020B0606020202030204" pitchFamily="34" charset="0"/>
              </a:rPr>
              <a:t>ncluding EU</a:t>
            </a:r>
            <a:endParaRPr lang="en-US" dirty="0">
              <a:solidFill>
                <a:schemeClr val="bg1"/>
              </a:solidFill>
              <a:latin typeface="Arial Narrow" panose="020B0606020202030204" pitchFamily="34" charset="0"/>
            </a:endParaRPr>
          </a:p>
        </p:txBody>
      </p:sp>
      <p:sp>
        <p:nvSpPr>
          <p:cNvPr id="16" name="TextBox 15"/>
          <p:cNvSpPr txBox="1"/>
          <p:nvPr/>
        </p:nvSpPr>
        <p:spPr>
          <a:xfrm>
            <a:off x="4038600" y="4537525"/>
            <a:ext cx="5274192" cy="369332"/>
          </a:xfrm>
          <a:prstGeom prst="rect">
            <a:avLst/>
          </a:prstGeom>
          <a:noFill/>
        </p:spPr>
        <p:txBody>
          <a:bodyPr wrap="square" rtlCol="0">
            <a:spAutoFit/>
          </a:bodyPr>
          <a:lstStyle/>
          <a:p>
            <a:r>
              <a:rPr lang="en-GB" dirty="0" smtClean="0">
                <a:solidFill>
                  <a:schemeClr val="bg1"/>
                </a:solidFill>
                <a:latin typeface="Arial Narrow" panose="020B0606020202030204" pitchFamily="34" charset="0"/>
              </a:rPr>
              <a:t>FAO COFI </a:t>
            </a:r>
            <a:r>
              <a:rPr lang="en-GB" dirty="0" err="1" smtClean="0">
                <a:solidFill>
                  <a:schemeClr val="bg1"/>
                </a:solidFill>
                <a:latin typeface="Arial Narrow" panose="020B0606020202030204" pitchFamily="34" charset="0"/>
              </a:rPr>
              <a:t>SubCommittee</a:t>
            </a:r>
            <a:r>
              <a:rPr lang="en-GB" dirty="0" smtClean="0">
                <a:solidFill>
                  <a:schemeClr val="bg1"/>
                </a:solidFill>
                <a:latin typeface="Arial Narrow" panose="020B0606020202030204" pitchFamily="34" charset="0"/>
              </a:rPr>
              <a:t> on Aquaculture 10</a:t>
            </a:r>
            <a:r>
              <a:rPr lang="en-GB" baseline="30000" dirty="0" smtClean="0">
                <a:solidFill>
                  <a:schemeClr val="bg1"/>
                </a:solidFill>
                <a:latin typeface="Arial Narrow" panose="020B0606020202030204" pitchFamily="34" charset="0"/>
              </a:rPr>
              <a:t>th</a:t>
            </a:r>
            <a:r>
              <a:rPr lang="en-GB" dirty="0" smtClean="0">
                <a:solidFill>
                  <a:schemeClr val="bg1"/>
                </a:solidFill>
                <a:latin typeface="Arial Narrow" panose="020B0606020202030204" pitchFamily="34" charset="0"/>
              </a:rPr>
              <a:t> Session</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7497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1268</Words>
  <Application>Microsoft Office PowerPoint</Application>
  <PresentationFormat>Widescreen</PresentationFormat>
  <Paragraphs>167</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Franklin Gothic Medium Cond</vt:lpstr>
      <vt:lpstr>Nevis</vt:lpstr>
      <vt:lpstr>Segoe UI</vt:lpstr>
      <vt:lpstr>Office Theme</vt:lpstr>
      <vt:lpstr>   Under-the-water biosecurity and health management: FAO perspectives and initiatives  Melba.Reantaso@fao.org Bin.Hao@fao.org Brett.Mackinnon@fao.org  </vt:lpstr>
      <vt:lpstr>Topics</vt:lpstr>
      <vt:lpstr>PowerPoint Presentation</vt:lpstr>
      <vt:lpstr>Add text</vt:lpstr>
      <vt:lpstr>Top 10 aquaculture producers</vt:lpstr>
      <vt:lpstr>PowerPoint Presentation</vt:lpstr>
      <vt:lpstr>PowerPoint Presentation</vt:lpstr>
      <vt:lpstr>PowerPoint Presentation</vt:lpstr>
      <vt:lpstr>Two multistakeholder consultations  Two Technical Working Group meetings </vt:lpstr>
      <vt:lpstr>PMP/AB 4 stages: risk-based, collaborative, progressive</vt:lpstr>
      <vt:lpstr>Viewpoint paper: SARS-CoV-2 (The Cause of COVID-19 in Humans) is Not Known to Infect Aquatic Food Animals Nor Contaminate Their Products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Under-the-water biosecurity and health management: FAO perspectives and initiatives Melba Bondad-Reantaso Melba.Reantaso@fao.org</dc:title>
  <dc:creator>Hao, Bin (FIAA)</dc:creator>
  <cp:lastModifiedBy>Reantaso, Melba (FIAA)</cp:lastModifiedBy>
  <cp:revision>27</cp:revision>
  <dcterms:created xsi:type="dcterms:W3CDTF">2020-06-17T19:13:16Z</dcterms:created>
  <dcterms:modified xsi:type="dcterms:W3CDTF">2020-06-19T13:48:45Z</dcterms:modified>
</cp:coreProperties>
</file>