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4" r:id="rId2"/>
    <p:sldId id="343" r:id="rId3"/>
    <p:sldId id="258" r:id="rId4"/>
    <p:sldId id="270" r:id="rId5"/>
    <p:sldId id="280" r:id="rId6"/>
    <p:sldId id="346" r:id="rId7"/>
    <p:sldId id="34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3" d="100"/>
          <a:sy n="63" d="100"/>
        </p:scale>
        <p:origin x="80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2559F8-C364-4D4A-BF86-8D893DA76E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0CD27D7-BFA4-4E92-8522-BCD336AA6B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3BC77B-B864-495D-AB7A-8CEBA9A0D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C2864-0BC1-4FB7-AFC8-AD91CD3A6206}" type="datetimeFigureOut">
              <a:rPr lang="en-US" smtClean="0"/>
              <a:t>2020-06-25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2D3912-0B61-4EBF-8582-181FB44B0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192246-7EA6-4570-B157-43174F96C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61577-A4FC-4A3C-AE80-9B16EDBD6D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26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B1B188-0C04-4883-8C70-911A0CDEE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6C3ED1-7468-42A7-AF2C-97C3280270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B44119-7C00-4CDE-89C0-AF42C65C1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C2864-0BC1-4FB7-AFC8-AD91CD3A6206}" type="datetimeFigureOut">
              <a:rPr lang="en-US" smtClean="0"/>
              <a:t>2020-06-25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A8EB83-5DD1-453F-A479-628E90DE6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D81B2DA-0CF7-4114-A555-6C71C3F16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61577-A4FC-4A3C-AE80-9B16EDBD6D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779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484E402-8F54-4719-8125-F84ADBE70F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DF0668C-32F0-443F-AF4F-9B26468E1A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462489-02AE-4CCA-8A75-42C06EBFB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C2864-0BC1-4FB7-AFC8-AD91CD3A6206}" type="datetimeFigureOut">
              <a:rPr lang="en-US" smtClean="0"/>
              <a:t>2020-06-25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07FA99-8DD9-4E57-B8E7-83491ED33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8855A3-08E5-47F1-A16E-133431994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61577-A4FC-4A3C-AE80-9B16EDBD6D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69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5F0E40-8AEB-4C01-BF2B-A0A1DF503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0F2F81-C2E2-4E54-8D86-66B206808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F08802-6E25-4412-916D-47679D5C8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C2864-0BC1-4FB7-AFC8-AD91CD3A6206}" type="datetimeFigureOut">
              <a:rPr lang="en-US" smtClean="0"/>
              <a:t>2020-06-25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3DB298-2D5B-41F6-8327-16C548191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204CA6-4F51-4AD4-B607-A1805DA1E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61577-A4FC-4A3C-AE80-9B16EDBD6D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599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156F6E-01CF-4880-A26A-9243E196A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BB8B3D9-35BF-4A3C-B6C8-740584128C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04C564-8970-452A-BC58-6CEB29B50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C2864-0BC1-4FB7-AFC8-AD91CD3A6206}" type="datetimeFigureOut">
              <a:rPr lang="en-US" smtClean="0"/>
              <a:t>2020-06-25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A1C126-280E-4948-BF0A-CBEABC9E1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43D6D2-71D4-4408-83C2-8EC7FF33C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61577-A4FC-4A3C-AE80-9B16EDBD6D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983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65FBAC-6563-4090-91EE-A857A6057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111947-8340-464B-9669-7AB07596FA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F0CB9F6-9391-410C-A7A1-723191A224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BA088D8-19DF-460B-87B0-5A3825063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C2864-0BC1-4FB7-AFC8-AD91CD3A6206}" type="datetimeFigureOut">
              <a:rPr lang="en-US" smtClean="0"/>
              <a:t>2020-06-25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C2B3C11-6DDA-42F3-A29F-EEB9A048D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50B7248-C869-4607-B614-792EB80CE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61577-A4FC-4A3C-AE80-9B16EDBD6D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339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30AFCB-15FC-4EF1-84F4-241AC855F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8C3822D-EADA-4C10-901D-21D2E58A10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B386BE4-89A6-43F1-A483-A8F5051F7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B575EA9-009A-43EA-97B1-88E82DFA1B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EB4C9E8-6634-4519-B404-9A2F27751E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6129D1-B2C7-40D3-90F5-42E0A94C2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C2864-0BC1-4FB7-AFC8-AD91CD3A6206}" type="datetimeFigureOut">
              <a:rPr lang="en-US" smtClean="0"/>
              <a:t>2020-06-25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AC1D420-08CF-4F65-9633-0D7E6C232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71F4D04-FABC-4B64-9335-52819D81D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61577-A4FC-4A3C-AE80-9B16EDBD6D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964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1D81A6-1D5E-4246-BE26-7A818D3E9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1B0AFC3-E788-416E-B944-2AD402436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C2864-0BC1-4FB7-AFC8-AD91CD3A6206}" type="datetimeFigureOut">
              <a:rPr lang="en-US" smtClean="0"/>
              <a:t>2020-06-25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B635904-DBE6-460A-A4EE-5CB76441E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CCAE720-7B44-4910-8B7E-A522C9E3C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61577-A4FC-4A3C-AE80-9B16EDBD6D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070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ACFABBC-C0D5-473E-A509-BF7DF9D94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C2864-0BC1-4FB7-AFC8-AD91CD3A6206}" type="datetimeFigureOut">
              <a:rPr lang="en-US" smtClean="0"/>
              <a:t>2020-06-25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458452B-14B4-4884-8084-4C17931A2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37C82A8-D0C0-48BF-80DA-333ED9D4C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61577-A4FC-4A3C-AE80-9B16EDBD6D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924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824531-839A-4C1E-8F4E-A93BCDC79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9DA9ADA-5D74-405F-8B79-BC6D2C8A39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30F12FA-7218-4C64-8752-7B9C2A2F2C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7DF5350-65E3-48CF-A8A0-9FC07E4EB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C2864-0BC1-4FB7-AFC8-AD91CD3A6206}" type="datetimeFigureOut">
              <a:rPr lang="en-US" smtClean="0"/>
              <a:t>2020-06-25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458E250-3302-4140-B155-7C2B9E86F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C6A77ED-0694-4540-9783-1EF46B87D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61577-A4FC-4A3C-AE80-9B16EDBD6D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651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9356FE-E8AF-4DB9-9C49-53FB98A7B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AA44EB6-6681-4D26-AFDB-48BE2694EE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D97B2B9-42C9-4701-B5F0-CF7A304DC0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A600CEC-BEE0-4479-97FF-6C82F3F51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C2864-0BC1-4FB7-AFC8-AD91CD3A6206}" type="datetimeFigureOut">
              <a:rPr lang="en-US" smtClean="0"/>
              <a:t>2020-06-25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4FFDF6D-8F5D-4483-B1C1-B98052CC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9014FFA-7CF0-4E89-BBE4-344338A82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61577-A4FC-4A3C-AE80-9B16EDBD6D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859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90CB3B5-4A10-4114-A1FF-A2B6B103D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8EB9356-AA53-474B-88A2-44A284C66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5FDF40-3B4B-45E6-935B-2251A68D17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C2864-0BC1-4FB7-AFC8-AD91CD3A6206}" type="datetimeFigureOut">
              <a:rPr lang="en-US" smtClean="0"/>
              <a:t>2020-06-25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75F0FF-21CF-4DA3-A04A-70C52F6390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381CCF7-FCF8-406D-897E-8E6CF68E93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61577-A4FC-4A3C-AE80-9B16EDBD6D4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858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76424" y="1"/>
            <a:ext cx="10315576" cy="2067338"/>
          </a:xfrm>
        </p:spPr>
        <p:txBody>
          <a:bodyPr>
            <a:normAutofit/>
          </a:bodyPr>
          <a:lstStyle/>
          <a:p>
            <a:pPr algn="ctr"/>
            <a:r>
              <a:rPr lang="es-CL" sz="4000" dirty="0"/>
              <a:t>Proyecto</a:t>
            </a:r>
            <a:br>
              <a:rPr lang="es-CL" sz="4000" dirty="0"/>
            </a:br>
            <a:r>
              <a:rPr lang="es-CL" sz="4000" dirty="0"/>
              <a:t>Alianza del Pacífico</a:t>
            </a:r>
            <a:br>
              <a:rPr lang="es-CL" sz="4000" dirty="0"/>
            </a:br>
            <a:r>
              <a:rPr lang="es-CL" sz="4000" dirty="0"/>
              <a:t>Banco Interamericano de Desarrollo (BID)</a:t>
            </a:r>
            <a:endParaRPr lang="es-ES" sz="4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76424" y="2796209"/>
            <a:ext cx="10010776" cy="3949148"/>
          </a:xfrm>
        </p:spPr>
        <p:txBody>
          <a:bodyPr>
            <a:normAutofit/>
          </a:bodyPr>
          <a:lstStyle/>
          <a:p>
            <a:pPr algn="ctr"/>
            <a:r>
              <a:rPr lang="es-CL" sz="4000" dirty="0"/>
              <a:t>Experiencia de la Plataforma de Interoperabilidad </a:t>
            </a:r>
          </a:p>
          <a:p>
            <a:pPr algn="ctr"/>
            <a:endParaRPr lang="es-CL" sz="3200" dirty="0"/>
          </a:p>
          <a:p>
            <a:pPr algn="ctr"/>
            <a:r>
              <a:rPr lang="es-CL" sz="3200" dirty="0"/>
              <a:t>Domingo Frez </a:t>
            </a:r>
            <a:r>
              <a:rPr lang="es-CL" sz="3200" dirty="0" err="1"/>
              <a:t>DeNegri</a:t>
            </a:r>
            <a:r>
              <a:rPr lang="es-CL" sz="3200" dirty="0"/>
              <a:t>, Consultor BID</a:t>
            </a:r>
          </a:p>
          <a:p>
            <a:pPr algn="ctr"/>
            <a:endParaRPr lang="es-CL" sz="2400" dirty="0"/>
          </a:p>
          <a:p>
            <a:pPr algn="ctr"/>
            <a:r>
              <a:rPr lang="es-CL" sz="2400" dirty="0"/>
              <a:t>25 de junio del 2020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024555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28">
            <a:extLst>
              <a:ext uri="{FF2B5EF4-FFF2-40B4-BE49-F238E27FC236}">
                <a16:creationId xmlns:a16="http://schemas.microsoft.com/office/drawing/2014/main" id="{6DC3582C-34AE-45DA-9F2D-6982C7F94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4113" y="3876675"/>
            <a:ext cx="14605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s-CO" altLang="en-US" sz="1800">
                <a:solidFill>
                  <a:schemeClr val="bg1"/>
                </a:solidFill>
              </a:rPr>
              <a:t>DATOS</a:t>
            </a:r>
          </a:p>
        </p:txBody>
      </p:sp>
      <p:sp>
        <p:nvSpPr>
          <p:cNvPr id="16386" name="TextBox 30">
            <a:extLst>
              <a:ext uri="{FF2B5EF4-FFF2-40B4-BE49-F238E27FC236}">
                <a16:creationId xmlns:a16="http://schemas.microsoft.com/office/drawing/2014/main" id="{7A655F79-EB8A-4A2B-9FA3-B89874C745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9226" y="2770188"/>
            <a:ext cx="16303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s-CO" altLang="en-US" sz="1800">
                <a:solidFill>
                  <a:schemeClr val="bg1"/>
                </a:solidFill>
              </a:rPr>
              <a:t>VIABILIDAD LEGAL </a:t>
            </a:r>
          </a:p>
        </p:txBody>
      </p:sp>
      <p:sp>
        <p:nvSpPr>
          <p:cNvPr id="25603" name="Título 1">
            <a:extLst>
              <a:ext uri="{FF2B5EF4-FFF2-40B4-BE49-F238E27FC236}">
                <a16:creationId xmlns:a16="http://schemas.microsoft.com/office/drawing/2014/main" id="{8613FC39-5F91-4AC5-B9BF-CFA2AF3A1A88}"/>
              </a:ext>
            </a:extLst>
          </p:cNvPr>
          <p:cNvSpPr txBox="1">
            <a:spLocks/>
          </p:cNvSpPr>
          <p:nvPr/>
        </p:nvSpPr>
        <p:spPr bwMode="auto">
          <a:xfrm>
            <a:off x="2528888" y="276226"/>
            <a:ext cx="7556500" cy="111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Rockwel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Rockwel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Rockwel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Rockwel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Rockwel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charset="0"/>
                <a:ea typeface="MS PGothic" charset="0"/>
                <a:cs typeface="MS PGothic" charset="0"/>
              </a:defRPr>
            </a:lvl9pPr>
          </a:lstStyle>
          <a:p>
            <a:pPr eaLnBrk="1" hangingPunct="1">
              <a:defRPr/>
            </a:pPr>
            <a:r>
              <a:rPr lang="es-ES_tradnl" sz="4400" b="1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alibri Light" charset="0"/>
                <a:cs typeface="+mj-cs"/>
              </a:rPr>
              <a:t>Antecedentes </a:t>
            </a:r>
            <a:endParaRPr lang="es-ES" sz="4400" b="1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Calibri Light" charset="0"/>
              <a:cs typeface="+mj-cs"/>
            </a:endParaRPr>
          </a:p>
        </p:txBody>
      </p:sp>
      <p:sp>
        <p:nvSpPr>
          <p:cNvPr id="16388" name="AutoShape 28" descr="http://www.clker.com/cliparts/U/M/C/p/x/C/google-maps-pin-green.svg">
            <a:extLst>
              <a:ext uri="{FF2B5EF4-FFF2-40B4-BE49-F238E27FC236}">
                <a16:creationId xmlns:a16="http://schemas.microsoft.com/office/drawing/2014/main" id="{7AC27AEE-B421-41E9-A01D-99366BF1763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7322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9pPr>
          </a:lstStyle>
          <a:p>
            <a:endParaRPr lang="es-CL" altLang="en-US" sz="1800"/>
          </a:p>
        </p:txBody>
      </p:sp>
      <p:sp>
        <p:nvSpPr>
          <p:cNvPr id="16389" name="AutoShape 30" descr="http://www.clker.com/cliparts/U/M/C/p/x/C/google-maps-pin-green.svg">
            <a:extLst>
              <a:ext uri="{FF2B5EF4-FFF2-40B4-BE49-F238E27FC236}">
                <a16:creationId xmlns:a16="http://schemas.microsoft.com/office/drawing/2014/main" id="{90E7CBEB-F7AF-4800-BA69-F90D0AB3425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82562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9pPr>
          </a:lstStyle>
          <a:p>
            <a:endParaRPr lang="es-CL" altLang="en-US" sz="1800"/>
          </a:p>
        </p:txBody>
      </p:sp>
      <p:sp>
        <p:nvSpPr>
          <p:cNvPr id="16390" name="AutoShape 32" descr="http://www.clker.com/cliparts/U/M/C/p/x/C/google-maps-pin-green.svg">
            <a:extLst>
              <a:ext uri="{FF2B5EF4-FFF2-40B4-BE49-F238E27FC236}">
                <a16:creationId xmlns:a16="http://schemas.microsoft.com/office/drawing/2014/main" id="{08402ABE-3B8C-4A6C-917B-087720D68F1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78025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9pPr>
          </a:lstStyle>
          <a:p>
            <a:endParaRPr lang="es-CL" altLang="en-US" sz="1800"/>
          </a:p>
        </p:txBody>
      </p:sp>
      <p:sp>
        <p:nvSpPr>
          <p:cNvPr id="16391" name="AutoShape 34" descr="http://www.clker.com/cliparts/U/M/C/p/x/C/google-maps-pin-green.svg">
            <a:extLst>
              <a:ext uri="{FF2B5EF4-FFF2-40B4-BE49-F238E27FC236}">
                <a16:creationId xmlns:a16="http://schemas.microsoft.com/office/drawing/2014/main" id="{0558CE57-115C-4590-BB38-8878194FC5B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30425" y="3127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9pPr>
          </a:lstStyle>
          <a:p>
            <a:endParaRPr lang="es-CL" altLang="en-US" sz="1800"/>
          </a:p>
        </p:txBody>
      </p:sp>
      <p:sp>
        <p:nvSpPr>
          <p:cNvPr id="25608" name="1 CuadroTexto">
            <a:extLst>
              <a:ext uri="{FF2B5EF4-FFF2-40B4-BE49-F238E27FC236}">
                <a16:creationId xmlns:a16="http://schemas.microsoft.com/office/drawing/2014/main" id="{935AE73F-C414-4D74-80C8-AA4643B2B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3361" y="1432560"/>
            <a:ext cx="9946640" cy="5047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s-CL" altLang="en-US" dirty="0">
                <a:solidFill>
                  <a:srgbClr val="595959"/>
                </a:solidFill>
                <a:latin typeface="Calibri" panose="020F0502020204030204" pitchFamily="34" charset="0"/>
              </a:rPr>
              <a:t>Tomando como base los lineamientos y acuerdos de la IV reunión de Red </a:t>
            </a:r>
            <a:r>
              <a:rPr lang="es-CL" altLang="en-US" dirty="0" err="1">
                <a:solidFill>
                  <a:srgbClr val="595959"/>
                </a:solidFill>
                <a:latin typeface="Calibri" panose="020F0502020204030204" pitchFamily="34" charset="0"/>
              </a:rPr>
              <a:t>VUCE</a:t>
            </a:r>
            <a:r>
              <a:rPr lang="es-CL" altLang="en-US" dirty="0">
                <a:solidFill>
                  <a:srgbClr val="595959"/>
                </a:solidFill>
                <a:latin typeface="Calibri" panose="020F0502020204030204" pitchFamily="34" charset="0"/>
              </a:rPr>
              <a:t> realizada en Santiago de Chile, en diciembre de 2013, se define:</a:t>
            </a:r>
          </a:p>
          <a:p>
            <a:pPr algn="just"/>
            <a:endParaRPr lang="es-CL" altLang="en-US" sz="1000" dirty="0">
              <a:solidFill>
                <a:srgbClr val="595959"/>
              </a:solidFill>
              <a:latin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s-CL" altLang="en-US" dirty="0">
                <a:solidFill>
                  <a:srgbClr val="595959"/>
                </a:solidFill>
                <a:latin typeface="Calibri" panose="020F0502020204030204" pitchFamily="34" charset="0"/>
              </a:rPr>
              <a:t>Diseñar e implementar un sistema que facilite la integración entre </a:t>
            </a:r>
            <a:r>
              <a:rPr lang="es-CL" altLang="en-US" dirty="0" err="1">
                <a:solidFill>
                  <a:srgbClr val="595959"/>
                </a:solidFill>
                <a:latin typeface="Calibri" panose="020F0502020204030204" pitchFamily="34" charset="0"/>
              </a:rPr>
              <a:t>VUCEs</a:t>
            </a:r>
            <a:r>
              <a:rPr lang="es-CL" altLang="en-US" dirty="0">
                <a:solidFill>
                  <a:srgbClr val="595959"/>
                </a:solidFill>
                <a:latin typeface="Calibri" panose="020F0502020204030204" pitchFamily="34" charset="0"/>
              </a:rPr>
              <a:t> de cada país.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s-CL" altLang="en-US" dirty="0">
              <a:solidFill>
                <a:srgbClr val="595959"/>
              </a:solidFill>
              <a:latin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s-CL" altLang="en-US" dirty="0">
                <a:solidFill>
                  <a:srgbClr val="595959"/>
                </a:solidFill>
                <a:latin typeface="Calibri" panose="020F0502020204030204" pitchFamily="34" charset="0"/>
              </a:rPr>
              <a:t>Implementar la integración punto a punto.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s-CL" altLang="en-US" dirty="0">
              <a:solidFill>
                <a:srgbClr val="595959"/>
              </a:solidFill>
              <a:latin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s-CL" altLang="en-US" dirty="0">
                <a:solidFill>
                  <a:srgbClr val="595959"/>
                </a:solidFill>
                <a:latin typeface="Calibri" panose="020F0502020204030204" pitchFamily="34" charset="0"/>
              </a:rPr>
              <a:t>Dos puntos de interoperación: envío de información y respuestas entre país origen y país destino.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s-CL" altLang="en-US" dirty="0">
              <a:solidFill>
                <a:srgbClr val="595959"/>
              </a:solidFill>
              <a:latin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s-CL" altLang="en-US" dirty="0">
                <a:solidFill>
                  <a:srgbClr val="595959"/>
                </a:solidFill>
                <a:latin typeface="Calibri" panose="020F0502020204030204" pitchFamily="34" charset="0"/>
              </a:rPr>
              <a:t>Proyecto se inicia el 2014 con el financiamiento del BID y participación de los 4 países de la Alianza del Pacífico: Chile, Colombia, México y Perú. Y se ha seguido ejecutando el Proyecto hasta la fecha.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4485" y="0"/>
            <a:ext cx="9602925" cy="1258957"/>
          </a:xfrm>
        </p:spPr>
        <p:txBody>
          <a:bodyPr/>
          <a:lstStyle/>
          <a:p>
            <a:r>
              <a:rPr lang="es-CL" b="1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alibri Light" charset="0"/>
                <a:ea typeface="MS PGothic" charset="0"/>
              </a:rPr>
              <a:t>Antecedentes</a:t>
            </a:r>
            <a:endParaRPr lang="es-ES" b="1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Calibri Light" charset="0"/>
              <a:ea typeface="MS PGothic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72160" y="1016000"/>
            <a:ext cx="10821039" cy="5587999"/>
          </a:xfrm>
        </p:spPr>
        <p:txBody>
          <a:bodyPr>
            <a:normAutofit fontScale="92500" lnSpcReduction="20000"/>
          </a:bodyPr>
          <a:lstStyle/>
          <a:p>
            <a:pPr marL="0" algn="just"/>
            <a:r>
              <a:rPr lang="es-CL" sz="2400" dirty="0">
                <a:solidFill>
                  <a:srgbClr val="595959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El Proyecto desarrolla una modelo de interoperabilidad de documentos electrónicos entre un país de origen (exportador) y un país de destino (importador)</a:t>
            </a:r>
          </a:p>
          <a:p>
            <a:pPr marL="0" algn="just"/>
            <a:endParaRPr lang="es-CL" sz="2400" dirty="0">
              <a:solidFill>
                <a:srgbClr val="595959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algn="just"/>
            <a:r>
              <a:rPr lang="es-CL" sz="2400" dirty="0">
                <a:solidFill>
                  <a:srgbClr val="595959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Inicialmente se implementan los Certificados Fitosanitarios y los Certificados de Origen AP, en etapa de producción y en modalidad </a:t>
            </a:r>
            <a:r>
              <a:rPr lang="es-CL" sz="2400" dirty="0" err="1">
                <a:solidFill>
                  <a:srgbClr val="595959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paperless</a:t>
            </a:r>
            <a:endParaRPr lang="es-CL" sz="2400" dirty="0">
              <a:solidFill>
                <a:srgbClr val="595959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algn="just"/>
            <a:endParaRPr lang="es-CL" sz="2400" dirty="0">
              <a:solidFill>
                <a:srgbClr val="595959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algn="just"/>
            <a:r>
              <a:rPr lang="es-CL" sz="2400" dirty="0">
                <a:solidFill>
                  <a:srgbClr val="595959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En la actualidad, se están implementando en etapas de pruebas los Certificados de Origen ALADI (Bilaterales) y las Declaraciones Aduaneras de Exportación, con términos para el 2020 y 2021 respetivamente.</a:t>
            </a:r>
          </a:p>
          <a:p>
            <a:pPr marL="0" algn="just"/>
            <a:endParaRPr lang="es-CL" sz="2400" dirty="0">
              <a:solidFill>
                <a:srgbClr val="595959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algn="just"/>
            <a:r>
              <a:rPr lang="es-CL" sz="2400" dirty="0">
                <a:solidFill>
                  <a:srgbClr val="595959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El Proyecto permite extender a cualquier otro documento electrónico, por ejemplo, Certificados Zoosanitarios, etc. Hoy en evaluación el Zoosanitario.</a:t>
            </a:r>
          </a:p>
          <a:p>
            <a:pPr marL="0" algn="just"/>
            <a:endParaRPr lang="es-CL" sz="2400" dirty="0">
              <a:solidFill>
                <a:srgbClr val="595959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algn="just"/>
            <a:r>
              <a:rPr lang="es-CL" sz="2400" dirty="0">
                <a:solidFill>
                  <a:srgbClr val="595959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En el Proyecto Alianza del Pacífico participan Chile, Colombia, México y Perú, y durante el 2020 se agregó Uruguay.</a:t>
            </a:r>
          </a:p>
          <a:p>
            <a:pPr marL="0" algn="just"/>
            <a:endParaRPr lang="es-CL" sz="2400" dirty="0">
              <a:solidFill>
                <a:srgbClr val="595959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algn="just"/>
            <a:r>
              <a:rPr lang="es-CL" sz="2400" dirty="0">
                <a:solidFill>
                  <a:srgbClr val="595959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El modelo permite la incorporación de otros países en la interoperabilidad</a:t>
            </a:r>
            <a:endParaRPr lang="es-ES" sz="2400" dirty="0">
              <a:solidFill>
                <a:srgbClr val="595959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93259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lipse 12"/>
          <p:cNvSpPr/>
          <p:nvPr/>
        </p:nvSpPr>
        <p:spPr>
          <a:xfrm>
            <a:off x="8903714" y="1258957"/>
            <a:ext cx="2411895" cy="23191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7" name="Elipse 16"/>
          <p:cNvSpPr/>
          <p:nvPr/>
        </p:nvSpPr>
        <p:spPr>
          <a:xfrm>
            <a:off x="4992530" y="4370931"/>
            <a:ext cx="2411895" cy="23191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1" y="0"/>
            <a:ext cx="11050589" cy="1258957"/>
          </a:xfrm>
        </p:spPr>
        <p:txBody>
          <a:bodyPr>
            <a:normAutofit/>
          </a:bodyPr>
          <a:lstStyle/>
          <a:p>
            <a:r>
              <a:rPr lang="es-CL" sz="3600" dirty="0"/>
              <a:t>MODELO INTEROPERABILIDAD DE LA PLATAFORMA</a:t>
            </a:r>
            <a:endParaRPr lang="es-ES" sz="3600" dirty="0"/>
          </a:p>
        </p:txBody>
      </p:sp>
      <p:sp>
        <p:nvSpPr>
          <p:cNvPr id="8" name="Marcador de contenido 7"/>
          <p:cNvSpPr txBox="1">
            <a:spLocks noGrp="1"/>
          </p:cNvSpPr>
          <p:nvPr>
            <p:ph idx="1"/>
          </p:nvPr>
        </p:nvSpPr>
        <p:spPr>
          <a:xfrm>
            <a:off x="1865877" y="1342705"/>
            <a:ext cx="914802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es-CL" dirty="0"/>
              <a:t>País 1</a:t>
            </a:r>
            <a:endParaRPr lang="es-ES" dirty="0"/>
          </a:p>
        </p:txBody>
      </p:sp>
      <p:sp>
        <p:nvSpPr>
          <p:cNvPr id="4" name="Elipse 3"/>
          <p:cNvSpPr/>
          <p:nvPr/>
        </p:nvSpPr>
        <p:spPr>
          <a:xfrm>
            <a:off x="1100367" y="1258957"/>
            <a:ext cx="2411895" cy="23191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" name="Rectángulo redondeado 4"/>
          <p:cNvSpPr/>
          <p:nvPr/>
        </p:nvSpPr>
        <p:spPr>
          <a:xfrm>
            <a:off x="1733557" y="2967823"/>
            <a:ext cx="1179443" cy="3710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VUCE</a:t>
            </a:r>
            <a:endParaRPr lang="es-ES" dirty="0"/>
          </a:p>
        </p:txBody>
      </p:sp>
      <p:sp>
        <p:nvSpPr>
          <p:cNvPr id="6" name="Recortar rectángulo de esquina del mismo lado 5"/>
          <p:cNvSpPr/>
          <p:nvPr/>
        </p:nvSpPr>
        <p:spPr>
          <a:xfrm>
            <a:off x="2389539" y="2172693"/>
            <a:ext cx="1139685" cy="397565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Aduana</a:t>
            </a:r>
            <a:endParaRPr lang="es-ES" dirty="0"/>
          </a:p>
        </p:txBody>
      </p:sp>
      <p:sp>
        <p:nvSpPr>
          <p:cNvPr id="7" name="Recortar rectángulo de esquina del mismo lado 6"/>
          <p:cNvSpPr/>
          <p:nvPr/>
        </p:nvSpPr>
        <p:spPr>
          <a:xfrm>
            <a:off x="1100368" y="2093178"/>
            <a:ext cx="1213372" cy="6096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Entidades </a:t>
            </a:r>
            <a:r>
              <a:rPr lang="es-CL" dirty="0" err="1"/>
              <a:t>Cert</a:t>
            </a:r>
            <a:r>
              <a:rPr lang="es-CL" dirty="0"/>
              <a:t>.</a:t>
            </a:r>
            <a:endParaRPr lang="es-ES" dirty="0"/>
          </a:p>
        </p:txBody>
      </p:sp>
      <p:sp>
        <p:nvSpPr>
          <p:cNvPr id="9" name="Marcador de contenido 7"/>
          <p:cNvSpPr txBox="1">
            <a:spLocks/>
          </p:cNvSpPr>
          <p:nvPr/>
        </p:nvSpPr>
        <p:spPr>
          <a:xfrm>
            <a:off x="9635694" y="1364091"/>
            <a:ext cx="914802" cy="503728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CL" dirty="0"/>
              <a:t>País 2</a:t>
            </a:r>
            <a:endParaRPr lang="es-ES" dirty="0"/>
          </a:p>
        </p:txBody>
      </p:sp>
      <p:sp>
        <p:nvSpPr>
          <p:cNvPr id="10" name="Marcador de contenido 7"/>
          <p:cNvSpPr txBox="1">
            <a:spLocks/>
          </p:cNvSpPr>
          <p:nvPr/>
        </p:nvSpPr>
        <p:spPr>
          <a:xfrm>
            <a:off x="5870713" y="6078797"/>
            <a:ext cx="950068" cy="503728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CL" dirty="0"/>
              <a:t>País N</a:t>
            </a:r>
            <a:endParaRPr lang="es-ES" dirty="0"/>
          </a:p>
        </p:txBody>
      </p:sp>
      <p:sp>
        <p:nvSpPr>
          <p:cNvPr id="14" name="Rectángulo redondeado 13"/>
          <p:cNvSpPr/>
          <p:nvPr/>
        </p:nvSpPr>
        <p:spPr>
          <a:xfrm>
            <a:off x="9519938" y="2756452"/>
            <a:ext cx="1179443" cy="3710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VUCE</a:t>
            </a:r>
            <a:endParaRPr lang="es-ES" dirty="0"/>
          </a:p>
        </p:txBody>
      </p:sp>
      <p:sp>
        <p:nvSpPr>
          <p:cNvPr id="15" name="Recortar rectángulo de esquina del mismo lado 14"/>
          <p:cNvSpPr/>
          <p:nvPr/>
        </p:nvSpPr>
        <p:spPr>
          <a:xfrm>
            <a:off x="10175920" y="1961322"/>
            <a:ext cx="1139689" cy="397565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Aduana</a:t>
            </a:r>
            <a:endParaRPr lang="es-ES" dirty="0"/>
          </a:p>
        </p:txBody>
      </p:sp>
      <p:sp>
        <p:nvSpPr>
          <p:cNvPr id="16" name="Recortar rectángulo de esquina del mismo lado 15"/>
          <p:cNvSpPr/>
          <p:nvPr/>
        </p:nvSpPr>
        <p:spPr>
          <a:xfrm>
            <a:off x="8920677" y="1881807"/>
            <a:ext cx="1255244" cy="6096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Entidades </a:t>
            </a:r>
            <a:r>
              <a:rPr lang="es-CL" dirty="0" err="1"/>
              <a:t>Cert</a:t>
            </a:r>
            <a:r>
              <a:rPr lang="es-CL" dirty="0"/>
              <a:t>.</a:t>
            </a:r>
            <a:endParaRPr lang="es-ES" dirty="0"/>
          </a:p>
        </p:txBody>
      </p:sp>
      <p:sp>
        <p:nvSpPr>
          <p:cNvPr id="18" name="Rectángulo redondeado 17"/>
          <p:cNvSpPr/>
          <p:nvPr/>
        </p:nvSpPr>
        <p:spPr>
          <a:xfrm>
            <a:off x="5578292" y="4719728"/>
            <a:ext cx="1179443" cy="3710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VUCE</a:t>
            </a:r>
            <a:endParaRPr lang="es-ES" dirty="0"/>
          </a:p>
        </p:txBody>
      </p:sp>
      <p:sp>
        <p:nvSpPr>
          <p:cNvPr id="19" name="Recortar rectángulo de esquina del mismo lado 18"/>
          <p:cNvSpPr/>
          <p:nvPr/>
        </p:nvSpPr>
        <p:spPr>
          <a:xfrm>
            <a:off x="6281733" y="5401144"/>
            <a:ext cx="1122692" cy="397565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Aduana</a:t>
            </a:r>
            <a:endParaRPr lang="es-ES" dirty="0"/>
          </a:p>
        </p:txBody>
      </p:sp>
      <p:sp>
        <p:nvSpPr>
          <p:cNvPr id="20" name="Recortar rectángulo de esquina del mismo lado 19"/>
          <p:cNvSpPr/>
          <p:nvPr/>
        </p:nvSpPr>
        <p:spPr>
          <a:xfrm>
            <a:off x="4992530" y="5295126"/>
            <a:ext cx="1205948" cy="6096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Entidades </a:t>
            </a:r>
            <a:r>
              <a:rPr lang="es-CL" dirty="0" err="1"/>
              <a:t>Cert</a:t>
            </a:r>
            <a:r>
              <a:rPr lang="es-CL" dirty="0"/>
              <a:t>.</a:t>
            </a:r>
            <a:endParaRPr lang="es-ES" dirty="0"/>
          </a:p>
        </p:txBody>
      </p:sp>
      <p:sp>
        <p:nvSpPr>
          <p:cNvPr id="21" name="Elipse 20"/>
          <p:cNvSpPr/>
          <p:nvPr/>
        </p:nvSpPr>
        <p:spPr>
          <a:xfrm>
            <a:off x="3529224" y="2902227"/>
            <a:ext cx="1258957" cy="675861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000" dirty="0">
                <a:solidFill>
                  <a:schemeClr val="tx1"/>
                </a:solidFill>
              </a:rPr>
              <a:t>IOP - 1</a:t>
            </a:r>
            <a:endParaRPr lang="es-ES" sz="2000" dirty="0">
              <a:solidFill>
                <a:schemeClr val="tx1"/>
              </a:solidFill>
            </a:endParaRPr>
          </a:p>
        </p:txBody>
      </p:sp>
      <p:sp>
        <p:nvSpPr>
          <p:cNvPr id="22" name="Elipse 21"/>
          <p:cNvSpPr/>
          <p:nvPr/>
        </p:nvSpPr>
        <p:spPr>
          <a:xfrm>
            <a:off x="7619420" y="2815422"/>
            <a:ext cx="1258957" cy="675861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IOP - 2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23" name="Elipse 22"/>
          <p:cNvSpPr/>
          <p:nvPr/>
        </p:nvSpPr>
        <p:spPr>
          <a:xfrm>
            <a:off x="5498778" y="3581769"/>
            <a:ext cx="1258957" cy="675861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IOP - N</a:t>
            </a:r>
            <a:endParaRPr lang="es-ES" dirty="0">
              <a:solidFill>
                <a:schemeClr val="tx1"/>
              </a:solidFill>
            </a:endParaRPr>
          </a:p>
        </p:txBody>
      </p:sp>
      <p:cxnSp>
        <p:nvCxnSpPr>
          <p:cNvPr id="30" name="Conector recto de flecha 29"/>
          <p:cNvCxnSpPr/>
          <p:nvPr/>
        </p:nvCxnSpPr>
        <p:spPr>
          <a:xfrm flipV="1">
            <a:off x="4813518" y="3153353"/>
            <a:ext cx="2831239" cy="8680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Conector recto de flecha 31"/>
          <p:cNvCxnSpPr>
            <a:stCxn id="23" idx="6"/>
            <a:endCxn id="22" idx="4"/>
          </p:cNvCxnSpPr>
          <p:nvPr/>
        </p:nvCxnSpPr>
        <p:spPr>
          <a:xfrm flipV="1">
            <a:off x="6757735" y="3491283"/>
            <a:ext cx="1491164" cy="42841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Conector recto de flecha 33"/>
          <p:cNvCxnSpPr>
            <a:stCxn id="21" idx="4"/>
            <a:endCxn id="23" idx="2"/>
          </p:cNvCxnSpPr>
          <p:nvPr/>
        </p:nvCxnSpPr>
        <p:spPr>
          <a:xfrm>
            <a:off x="4158703" y="3578088"/>
            <a:ext cx="1340075" cy="34161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Conector recto de flecha 35"/>
          <p:cNvCxnSpPr>
            <a:stCxn id="5" idx="3"/>
            <a:endCxn id="21" idx="2"/>
          </p:cNvCxnSpPr>
          <p:nvPr/>
        </p:nvCxnSpPr>
        <p:spPr>
          <a:xfrm>
            <a:off x="2913000" y="3153354"/>
            <a:ext cx="616224" cy="8680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Conector recto de flecha 37"/>
          <p:cNvCxnSpPr>
            <a:stCxn id="14" idx="1"/>
            <a:endCxn id="22" idx="6"/>
          </p:cNvCxnSpPr>
          <p:nvPr/>
        </p:nvCxnSpPr>
        <p:spPr>
          <a:xfrm flipH="1">
            <a:off x="8878377" y="2941983"/>
            <a:ext cx="641561" cy="21137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Conector recto de flecha 39"/>
          <p:cNvCxnSpPr>
            <a:stCxn id="23" idx="4"/>
            <a:endCxn id="18" idx="0"/>
          </p:cNvCxnSpPr>
          <p:nvPr/>
        </p:nvCxnSpPr>
        <p:spPr>
          <a:xfrm>
            <a:off x="6128257" y="4257630"/>
            <a:ext cx="39757" cy="46209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Marcador de contenido 7"/>
          <p:cNvSpPr txBox="1">
            <a:spLocks/>
          </p:cNvSpPr>
          <p:nvPr/>
        </p:nvSpPr>
        <p:spPr>
          <a:xfrm>
            <a:off x="1774268" y="1364091"/>
            <a:ext cx="899413" cy="505972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CL" dirty="0"/>
              <a:t>País 1</a:t>
            </a:r>
            <a:endParaRPr lang="es-ES" dirty="0"/>
          </a:p>
        </p:txBody>
      </p:sp>
      <p:sp>
        <p:nvSpPr>
          <p:cNvPr id="28" name="Elipse 27"/>
          <p:cNvSpPr/>
          <p:nvPr/>
        </p:nvSpPr>
        <p:spPr>
          <a:xfrm>
            <a:off x="8481850" y="4200938"/>
            <a:ext cx="1258957" cy="675861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IOP - </a:t>
            </a:r>
            <a:r>
              <a:rPr lang="es-CL" sz="3200" dirty="0">
                <a:solidFill>
                  <a:schemeClr val="tx1"/>
                </a:solidFill>
              </a:rPr>
              <a:t>+</a:t>
            </a:r>
            <a:endParaRPr lang="es-ES" sz="3200" dirty="0">
              <a:solidFill>
                <a:schemeClr val="tx1"/>
              </a:solidFill>
            </a:endParaRPr>
          </a:p>
        </p:txBody>
      </p:sp>
      <p:sp>
        <p:nvSpPr>
          <p:cNvPr id="29" name="Elipse 28"/>
          <p:cNvSpPr/>
          <p:nvPr/>
        </p:nvSpPr>
        <p:spPr>
          <a:xfrm>
            <a:off x="9676752" y="4451303"/>
            <a:ext cx="2411895" cy="23191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1" name="Marcador de contenido 7"/>
          <p:cNvSpPr txBox="1">
            <a:spLocks/>
          </p:cNvSpPr>
          <p:nvPr/>
        </p:nvSpPr>
        <p:spPr>
          <a:xfrm>
            <a:off x="10425298" y="4789233"/>
            <a:ext cx="949106" cy="683264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CL" dirty="0"/>
              <a:t>País </a:t>
            </a:r>
            <a:r>
              <a:rPr lang="es-CL" sz="3200" dirty="0"/>
              <a:t>+</a:t>
            </a:r>
            <a:endParaRPr lang="es-ES" sz="3200" dirty="0"/>
          </a:p>
        </p:txBody>
      </p:sp>
      <p:cxnSp>
        <p:nvCxnSpPr>
          <p:cNvPr id="33" name="Conector recto de flecha 32"/>
          <p:cNvCxnSpPr/>
          <p:nvPr/>
        </p:nvCxnSpPr>
        <p:spPr>
          <a:xfrm>
            <a:off x="9559696" y="4583823"/>
            <a:ext cx="616224" cy="8680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Conector recto de flecha 34"/>
          <p:cNvCxnSpPr/>
          <p:nvPr/>
        </p:nvCxnSpPr>
        <p:spPr>
          <a:xfrm>
            <a:off x="8570265" y="4131031"/>
            <a:ext cx="616224" cy="8680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4040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ítulo 1"/>
          <p:cNvSpPr txBox="1">
            <a:spLocks/>
          </p:cNvSpPr>
          <p:nvPr/>
        </p:nvSpPr>
        <p:spPr bwMode="auto">
          <a:xfrm>
            <a:off x="750628" y="160338"/>
            <a:ext cx="11177516" cy="132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Rockwel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Rockwel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Rockwel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Rockwel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Rockwel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r>
              <a:rPr lang="es-CL" sz="3600" dirty="0">
                <a:latin typeface="Calibri Light" panose="020F0302020204030204" pitchFamily="34" charset="0"/>
              </a:rPr>
              <a:t>FLUJO DE INTEROPERABILIDAD PLATAFORMA</a:t>
            </a:r>
            <a:endParaRPr lang="es-ES" sz="3600" b="1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Calibri Light" panose="020F0302020204030204" pitchFamily="34" charset="0"/>
              <a:cs typeface="+mj-cs"/>
            </a:endParaRPr>
          </a:p>
        </p:txBody>
      </p:sp>
      <p:sp>
        <p:nvSpPr>
          <p:cNvPr id="19458" name="AutoShape 28" descr="http://www.clker.com/cliparts/U/M/C/p/x/C/google-maps-pin-green.svg"/>
          <p:cNvSpPr>
            <a:spLocks noChangeAspect="1" noChangeArrowheads="1"/>
          </p:cNvSpPr>
          <p:nvPr/>
        </p:nvSpPr>
        <p:spPr bwMode="auto">
          <a:xfrm>
            <a:off x="167322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9pPr>
          </a:lstStyle>
          <a:p>
            <a:endParaRPr lang="es-CL" altLang="es-CL" sz="1800"/>
          </a:p>
        </p:txBody>
      </p:sp>
      <p:sp>
        <p:nvSpPr>
          <p:cNvPr id="19459" name="AutoShape 30" descr="http://www.clker.com/cliparts/U/M/C/p/x/C/google-maps-pin-green.svg"/>
          <p:cNvSpPr>
            <a:spLocks noChangeAspect="1" noChangeArrowheads="1"/>
          </p:cNvSpPr>
          <p:nvPr/>
        </p:nvSpPr>
        <p:spPr bwMode="auto">
          <a:xfrm>
            <a:off x="182562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9pPr>
          </a:lstStyle>
          <a:p>
            <a:endParaRPr lang="es-CL" altLang="es-CL" sz="1800"/>
          </a:p>
        </p:txBody>
      </p:sp>
      <p:sp>
        <p:nvSpPr>
          <p:cNvPr id="19460" name="AutoShape 32" descr="http://www.clker.com/cliparts/U/M/C/p/x/C/google-maps-pin-green.svg"/>
          <p:cNvSpPr>
            <a:spLocks noChangeAspect="1" noChangeArrowheads="1"/>
          </p:cNvSpPr>
          <p:nvPr/>
        </p:nvSpPr>
        <p:spPr bwMode="auto">
          <a:xfrm>
            <a:off x="1978025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9pPr>
          </a:lstStyle>
          <a:p>
            <a:endParaRPr lang="es-CL" altLang="es-CL" sz="1800"/>
          </a:p>
        </p:txBody>
      </p:sp>
      <p:sp>
        <p:nvSpPr>
          <p:cNvPr id="19461" name="AutoShape 34" descr="http://www.clker.com/cliparts/U/M/C/p/x/C/google-maps-pin-green.svg"/>
          <p:cNvSpPr>
            <a:spLocks noChangeAspect="1" noChangeArrowheads="1"/>
          </p:cNvSpPr>
          <p:nvPr/>
        </p:nvSpPr>
        <p:spPr bwMode="auto">
          <a:xfrm>
            <a:off x="2130425" y="3127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Rockwell" panose="02060603020205020403" pitchFamily="18" charset="0"/>
                <a:ea typeface="MS PGothic" panose="020B0600070205080204" pitchFamily="34" charset="-128"/>
              </a:defRPr>
            </a:lvl9pPr>
          </a:lstStyle>
          <a:p>
            <a:endParaRPr lang="es-CL" altLang="es-CL" sz="1800"/>
          </a:p>
        </p:txBody>
      </p:sp>
      <p:grpSp>
        <p:nvGrpSpPr>
          <p:cNvPr id="19462" name="Agrupar 6"/>
          <p:cNvGrpSpPr>
            <a:grpSpLocks/>
          </p:cNvGrpSpPr>
          <p:nvPr/>
        </p:nvGrpSpPr>
        <p:grpSpPr bwMode="auto">
          <a:xfrm>
            <a:off x="518615" y="1023582"/>
            <a:ext cx="11673385" cy="5791557"/>
            <a:chOff x="408524" y="1775480"/>
            <a:chExt cx="8447228" cy="5053504"/>
          </a:xfrm>
        </p:grpSpPr>
        <p:sp>
          <p:nvSpPr>
            <p:cNvPr id="48" name="73 Rectángulo"/>
            <p:cNvSpPr/>
            <p:nvPr/>
          </p:nvSpPr>
          <p:spPr>
            <a:xfrm>
              <a:off x="1068442" y="1776215"/>
              <a:ext cx="658511" cy="4968000"/>
            </a:xfrm>
            <a:prstGeom prst="rect">
              <a:avLst/>
            </a:prstGeom>
            <a:solidFill>
              <a:sysClr val="window" lastClr="FFFFFF">
                <a:lumMod val="50000"/>
              </a:sys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vert="vert270"/>
            <a:lstStyle/>
            <a:p>
              <a:pPr algn="ctr" defTabSz="914400">
                <a:defRPr/>
              </a:pPr>
              <a:r>
                <a:rPr lang="es-CL" kern="0" dirty="0">
                  <a:solidFill>
                    <a:prstClr val="white"/>
                  </a:solidFill>
                  <a:latin typeface="Calibri"/>
                  <a:cs typeface="MS PGothic" charset="0"/>
                </a:rPr>
                <a:t>Proceso de Exportación</a:t>
              </a:r>
            </a:p>
          </p:txBody>
        </p:sp>
        <p:sp>
          <p:nvSpPr>
            <p:cNvPr id="49" name="74 Rectángulo"/>
            <p:cNvSpPr/>
            <p:nvPr/>
          </p:nvSpPr>
          <p:spPr>
            <a:xfrm>
              <a:off x="1420526" y="1788878"/>
              <a:ext cx="329427" cy="4968000"/>
            </a:xfrm>
            <a:prstGeom prst="rect">
              <a:avLst/>
            </a:prstGeom>
            <a:solidFill>
              <a:srgbClr val="4BACC6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vert="vert270" anchor="ctr"/>
            <a:lstStyle/>
            <a:p>
              <a:pPr algn="ctr" defTabSz="914400">
                <a:defRPr/>
              </a:pPr>
              <a:r>
                <a:rPr lang="es-CL" b="1" kern="0" dirty="0">
                  <a:solidFill>
                    <a:prstClr val="white"/>
                  </a:solidFill>
                  <a:latin typeface="Calibri"/>
                  <a:cs typeface="MS PGothic" charset="0"/>
                </a:rPr>
                <a:t>VUCE</a:t>
              </a:r>
            </a:p>
          </p:txBody>
        </p:sp>
        <p:sp>
          <p:nvSpPr>
            <p:cNvPr id="19465" name="34 CuadroTexto"/>
            <p:cNvSpPr txBox="1">
              <a:spLocks noChangeArrowheads="1"/>
            </p:cNvSpPr>
            <p:nvPr/>
          </p:nvSpPr>
          <p:spPr bwMode="auto">
            <a:xfrm>
              <a:off x="4156075" y="1803400"/>
              <a:ext cx="1876425" cy="480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/>
              <a:r>
                <a:rPr lang="es-CL" altLang="es-CL" sz="900">
                  <a:solidFill>
                    <a:srgbClr val="262626"/>
                  </a:solidFill>
                  <a:latin typeface="Arial" panose="020B0604020202020204" pitchFamily="34" charset="0"/>
                </a:rPr>
                <a:t>Autenticación, User / Password y clave publica del certificado Digital</a:t>
              </a:r>
            </a:p>
          </p:txBody>
        </p:sp>
        <p:sp>
          <p:nvSpPr>
            <p:cNvPr id="51" name="76 Rectángulo"/>
            <p:cNvSpPr/>
            <p:nvPr/>
          </p:nvSpPr>
          <p:spPr>
            <a:xfrm>
              <a:off x="7714815" y="1837687"/>
              <a:ext cx="492127" cy="4968000"/>
            </a:xfrm>
            <a:prstGeom prst="rect">
              <a:avLst/>
            </a:prstGeom>
            <a:solidFill>
              <a:sysClr val="window" lastClr="FFFFFF">
                <a:lumMod val="50000"/>
              </a:sysClr>
            </a:solidFill>
            <a:ln w="25400" cap="flat" cmpd="sng" algn="ctr">
              <a:solidFill>
                <a:sysClr val="window" lastClr="FFFFFF">
                  <a:lumMod val="50000"/>
                </a:sysClr>
              </a:solidFill>
              <a:prstDash val="solid"/>
            </a:ln>
            <a:effectLst/>
          </p:spPr>
          <p:txBody>
            <a:bodyPr vert="vert270" anchor="ctr"/>
            <a:lstStyle/>
            <a:p>
              <a:pPr algn="ctr" defTabSz="914400">
                <a:defRPr/>
              </a:pPr>
              <a:r>
                <a:rPr lang="es-CL" kern="0" dirty="0">
                  <a:solidFill>
                    <a:prstClr val="white"/>
                  </a:solidFill>
                  <a:latin typeface="Calibri"/>
                  <a:cs typeface="MS PGothic" charset="0"/>
                </a:rPr>
                <a:t>Proceso de Importación</a:t>
              </a:r>
            </a:p>
          </p:txBody>
        </p:sp>
        <p:sp>
          <p:nvSpPr>
            <p:cNvPr id="52" name="77 Rectángulo"/>
            <p:cNvSpPr/>
            <p:nvPr/>
          </p:nvSpPr>
          <p:spPr>
            <a:xfrm>
              <a:off x="2793948" y="1794480"/>
              <a:ext cx="329427" cy="4987320"/>
            </a:xfrm>
            <a:prstGeom prst="rect">
              <a:avLst/>
            </a:prstGeom>
            <a:solidFill>
              <a:srgbClr val="4BACC6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vert="vert270" anchor="ctr"/>
            <a:lstStyle/>
            <a:p>
              <a:pPr algn="ctr" defTabSz="914400">
                <a:defRPr/>
              </a:pPr>
              <a:r>
                <a:rPr lang="es-CL" sz="1200" kern="0" dirty="0">
                  <a:solidFill>
                    <a:prstClr val="white"/>
                  </a:solidFill>
                  <a:latin typeface="Calibri"/>
                  <a:cs typeface="MS PGothic" charset="0"/>
                </a:rPr>
                <a:t>Plataforma Interoperabilidad </a:t>
              </a:r>
              <a:r>
                <a:rPr lang="es-CL" sz="1400" b="1" kern="0" dirty="0">
                  <a:solidFill>
                    <a:prstClr val="white"/>
                  </a:solidFill>
                  <a:latin typeface="Calibri"/>
                  <a:cs typeface="MS PGothic" charset="0"/>
                </a:rPr>
                <a:t>Origen</a:t>
              </a:r>
              <a:endParaRPr lang="es-CL" sz="1200" b="1" kern="0" dirty="0">
                <a:solidFill>
                  <a:prstClr val="white"/>
                </a:solidFill>
                <a:latin typeface="Calibri"/>
                <a:cs typeface="MS PGothic" charset="0"/>
              </a:endParaRPr>
            </a:p>
          </p:txBody>
        </p:sp>
        <p:sp>
          <p:nvSpPr>
            <p:cNvPr id="53" name="78 Rectángulo"/>
            <p:cNvSpPr/>
            <p:nvPr/>
          </p:nvSpPr>
          <p:spPr>
            <a:xfrm>
              <a:off x="6092580" y="1803400"/>
              <a:ext cx="329427" cy="4978400"/>
            </a:xfrm>
            <a:prstGeom prst="rect">
              <a:avLst/>
            </a:prstGeom>
            <a:solidFill>
              <a:srgbClr val="4BACC6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vert="vert270" anchor="ctr"/>
            <a:lstStyle/>
            <a:p>
              <a:pPr algn="ctr" defTabSz="914400">
                <a:defRPr/>
              </a:pPr>
              <a:r>
                <a:rPr lang="es-CL" sz="1200" kern="0" dirty="0">
                  <a:solidFill>
                    <a:prstClr val="white"/>
                  </a:solidFill>
                  <a:latin typeface="Calibri"/>
                  <a:cs typeface="MS PGothic" charset="0"/>
                </a:rPr>
                <a:t>Plataforma Interoperabilidad </a:t>
              </a:r>
              <a:r>
                <a:rPr lang="es-CL" sz="1400" b="1" kern="0" dirty="0">
                  <a:solidFill>
                    <a:prstClr val="white"/>
                  </a:solidFill>
                  <a:latin typeface="Calibri"/>
                  <a:cs typeface="MS PGothic" charset="0"/>
                </a:rPr>
                <a:t>Destino</a:t>
              </a:r>
              <a:endParaRPr lang="es-CL" sz="1200" b="1" kern="0" dirty="0">
                <a:solidFill>
                  <a:prstClr val="white"/>
                </a:solidFill>
                <a:latin typeface="Calibri"/>
                <a:cs typeface="MS PGothic" charset="0"/>
              </a:endParaRPr>
            </a:p>
          </p:txBody>
        </p:sp>
        <p:sp>
          <p:nvSpPr>
            <p:cNvPr id="54" name="79 Rectángulo"/>
            <p:cNvSpPr/>
            <p:nvPr/>
          </p:nvSpPr>
          <p:spPr>
            <a:xfrm>
              <a:off x="7501639" y="1824984"/>
              <a:ext cx="329427" cy="5004000"/>
            </a:xfrm>
            <a:prstGeom prst="rect">
              <a:avLst/>
            </a:prstGeom>
            <a:solidFill>
              <a:srgbClr val="4BACC6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vert="vert270" anchor="ctr"/>
            <a:lstStyle/>
            <a:p>
              <a:pPr algn="ctr" defTabSz="914400">
                <a:defRPr/>
              </a:pPr>
              <a:r>
                <a:rPr lang="es-CL" b="1" kern="0" dirty="0">
                  <a:solidFill>
                    <a:prstClr val="white"/>
                  </a:solidFill>
                  <a:latin typeface="Calibri"/>
                  <a:cs typeface="MS PGothic" charset="0"/>
                </a:rPr>
                <a:t>VUCE</a:t>
              </a:r>
            </a:p>
          </p:txBody>
        </p:sp>
        <p:sp>
          <p:nvSpPr>
            <p:cNvPr id="55" name="80 Flecha izquierda y derecha"/>
            <p:cNvSpPr>
              <a:spLocks noChangeArrowheads="1"/>
            </p:cNvSpPr>
            <p:nvPr/>
          </p:nvSpPr>
          <p:spPr bwMode="auto">
            <a:xfrm>
              <a:off x="6423180" y="4055335"/>
              <a:ext cx="1078513" cy="484788"/>
            </a:xfrm>
            <a:prstGeom prst="leftRightArrow">
              <a:avLst>
                <a:gd name="adj1" fmla="val 50000"/>
                <a:gd name="adj2" fmla="val 50004"/>
              </a:avLst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es-CL">
                <a:solidFill>
                  <a:schemeClr val="lt1"/>
                </a:solidFill>
              </a:endParaRPr>
            </a:p>
          </p:txBody>
        </p:sp>
        <p:sp>
          <p:nvSpPr>
            <p:cNvPr id="56" name="81 Flecha izquierda y derecha"/>
            <p:cNvSpPr>
              <a:spLocks noChangeArrowheads="1"/>
            </p:cNvSpPr>
            <p:nvPr/>
          </p:nvSpPr>
          <p:spPr bwMode="auto">
            <a:xfrm>
              <a:off x="1749059" y="4091357"/>
              <a:ext cx="1044704" cy="484788"/>
            </a:xfrm>
            <a:prstGeom prst="leftRightArrow">
              <a:avLst>
                <a:gd name="adj1" fmla="val 50000"/>
                <a:gd name="adj2" fmla="val 50003"/>
              </a:avLst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es-CL">
                <a:solidFill>
                  <a:schemeClr val="lt1"/>
                </a:solidFill>
              </a:endParaRPr>
            </a:p>
          </p:txBody>
        </p:sp>
        <p:sp>
          <p:nvSpPr>
            <p:cNvPr id="19472" name="2 CuadroTexto"/>
            <p:cNvSpPr txBox="1">
              <a:spLocks noChangeArrowheads="1"/>
            </p:cNvSpPr>
            <p:nvPr/>
          </p:nvSpPr>
          <p:spPr bwMode="auto">
            <a:xfrm>
              <a:off x="3300413" y="1970088"/>
              <a:ext cx="811151" cy="2909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s-CL" altLang="es-CL" sz="1400" b="1">
                  <a:solidFill>
                    <a:srgbClr val="C00000"/>
                  </a:solidFill>
                  <a:latin typeface="Arial" panose="020B0604020202020204" pitchFamily="34" charset="0"/>
                </a:rPr>
                <a:t>Paso 1</a:t>
              </a:r>
            </a:p>
          </p:txBody>
        </p:sp>
        <p:sp>
          <p:nvSpPr>
            <p:cNvPr id="58" name="83 Flecha derecha"/>
            <p:cNvSpPr>
              <a:spLocks noChangeArrowheads="1"/>
            </p:cNvSpPr>
            <p:nvPr/>
          </p:nvSpPr>
          <p:spPr bwMode="auto">
            <a:xfrm>
              <a:off x="3307663" y="2225748"/>
              <a:ext cx="2520475" cy="243145"/>
            </a:xfrm>
            <a:prstGeom prst="rightArrow">
              <a:avLst>
                <a:gd name="adj1" fmla="val 50000"/>
                <a:gd name="adj2" fmla="val 50007"/>
              </a:avLst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es-CL">
                <a:solidFill>
                  <a:schemeClr val="lt1"/>
                </a:solidFill>
              </a:endParaRPr>
            </a:p>
          </p:txBody>
        </p:sp>
        <p:sp>
          <p:nvSpPr>
            <p:cNvPr id="59" name="84 Flecha derecha"/>
            <p:cNvSpPr>
              <a:spLocks noChangeArrowheads="1"/>
            </p:cNvSpPr>
            <p:nvPr/>
          </p:nvSpPr>
          <p:spPr bwMode="auto">
            <a:xfrm flipH="1">
              <a:off x="3289067" y="2733049"/>
              <a:ext cx="2522166" cy="243145"/>
            </a:xfrm>
            <a:prstGeom prst="rightArrow">
              <a:avLst>
                <a:gd name="adj1" fmla="val 50000"/>
                <a:gd name="adj2" fmla="val 50041"/>
              </a:avLst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es-CL">
                <a:solidFill>
                  <a:schemeClr val="lt1"/>
                </a:solidFill>
              </a:endParaRPr>
            </a:p>
          </p:txBody>
        </p:sp>
        <p:sp>
          <p:nvSpPr>
            <p:cNvPr id="19475" name="54 CuadroTexto"/>
            <p:cNvSpPr txBox="1">
              <a:spLocks noChangeArrowheads="1"/>
            </p:cNvSpPr>
            <p:nvPr/>
          </p:nvSpPr>
          <p:spPr bwMode="auto">
            <a:xfrm>
              <a:off x="3525838" y="2446338"/>
              <a:ext cx="2184400" cy="349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/>
              <a:r>
                <a:rPr lang="es-CL" altLang="es-CL" sz="900">
                  <a:solidFill>
                    <a:srgbClr val="262626"/>
                  </a:solidFill>
                  <a:latin typeface="Arial" panose="020B0604020202020204" pitchFamily="34" charset="0"/>
                </a:rPr>
                <a:t>Autenticación OK, Apertura del canal cifrado SSL</a:t>
              </a:r>
            </a:p>
          </p:txBody>
        </p:sp>
        <p:sp>
          <p:nvSpPr>
            <p:cNvPr id="61" name="86 Flecha curvada hacia la izquierda"/>
            <p:cNvSpPr>
              <a:spLocks noChangeArrowheads="1"/>
            </p:cNvSpPr>
            <p:nvPr/>
          </p:nvSpPr>
          <p:spPr bwMode="auto">
            <a:xfrm>
              <a:off x="3202855" y="3111274"/>
              <a:ext cx="360067" cy="394735"/>
            </a:xfrm>
            <a:prstGeom prst="curvedLeftArrow">
              <a:avLst>
                <a:gd name="adj1" fmla="val 25001"/>
                <a:gd name="adj2" fmla="val 50003"/>
                <a:gd name="adj3" fmla="val 25000"/>
              </a:avLst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es-CL" dirty="0"/>
            </a:p>
          </p:txBody>
        </p:sp>
        <p:sp>
          <p:nvSpPr>
            <p:cNvPr id="19477" name="56 CuadroTexto"/>
            <p:cNvSpPr txBox="1">
              <a:spLocks noChangeArrowheads="1"/>
            </p:cNvSpPr>
            <p:nvPr/>
          </p:nvSpPr>
          <p:spPr bwMode="auto">
            <a:xfrm>
              <a:off x="3579813" y="3149600"/>
              <a:ext cx="811151" cy="2909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s-CL" altLang="es-CL" sz="1400" b="1">
                  <a:solidFill>
                    <a:srgbClr val="C00000"/>
                  </a:solidFill>
                  <a:latin typeface="Arial" panose="020B0604020202020204" pitchFamily="34" charset="0"/>
                </a:rPr>
                <a:t>Paso 2</a:t>
              </a:r>
            </a:p>
          </p:txBody>
        </p:sp>
        <p:sp>
          <p:nvSpPr>
            <p:cNvPr id="19478" name="57 CuadroTexto"/>
            <p:cNvSpPr txBox="1">
              <a:spLocks noChangeArrowheads="1"/>
            </p:cNvSpPr>
            <p:nvPr/>
          </p:nvSpPr>
          <p:spPr bwMode="auto">
            <a:xfrm>
              <a:off x="4146400" y="3107068"/>
              <a:ext cx="968375" cy="480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/>
              <a:r>
                <a:rPr lang="es-CL" altLang="es-CL" sz="900">
                  <a:solidFill>
                    <a:srgbClr val="262626"/>
                  </a:solidFill>
                  <a:latin typeface="Arial" panose="020B0604020202020204" pitchFamily="34" charset="0"/>
                </a:rPr>
                <a:t>Generación de</a:t>
              </a:r>
            </a:p>
            <a:p>
              <a:pPr algn="ctr" defTabSz="914400"/>
              <a:r>
                <a:rPr lang="es-CL" altLang="es-CL" sz="900">
                  <a:solidFill>
                    <a:srgbClr val="262626"/>
                  </a:solidFill>
                  <a:latin typeface="Arial" panose="020B0604020202020204" pitchFamily="34" charset="0"/>
                </a:rPr>
                <a:t>código único</a:t>
              </a:r>
            </a:p>
          </p:txBody>
        </p:sp>
        <p:sp>
          <p:nvSpPr>
            <p:cNvPr id="64" name="89 Flecha derecha"/>
            <p:cNvSpPr>
              <a:spLocks noChangeArrowheads="1"/>
            </p:cNvSpPr>
            <p:nvPr/>
          </p:nvSpPr>
          <p:spPr bwMode="auto">
            <a:xfrm>
              <a:off x="3299210" y="4128879"/>
              <a:ext cx="2520476" cy="243145"/>
            </a:xfrm>
            <a:prstGeom prst="rightArrow">
              <a:avLst>
                <a:gd name="adj1" fmla="val 50000"/>
                <a:gd name="adj2" fmla="val 50007"/>
              </a:avLst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es-CL">
                <a:solidFill>
                  <a:schemeClr val="lt1"/>
                </a:solidFill>
              </a:endParaRPr>
            </a:p>
          </p:txBody>
        </p:sp>
        <p:sp>
          <p:nvSpPr>
            <p:cNvPr id="19480" name="59 CuadroTexto"/>
            <p:cNvSpPr txBox="1">
              <a:spLocks noChangeArrowheads="1"/>
            </p:cNvSpPr>
            <p:nvPr/>
          </p:nvSpPr>
          <p:spPr bwMode="auto">
            <a:xfrm>
              <a:off x="3844925" y="3806825"/>
              <a:ext cx="1966913" cy="349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/>
              <a:r>
                <a:rPr lang="es-CL" altLang="es-CL" sz="900">
                  <a:solidFill>
                    <a:srgbClr val="262626"/>
                  </a:solidFill>
                  <a:latin typeface="Arial" panose="020B0604020202020204" pitchFamily="34" charset="0"/>
                </a:rPr>
                <a:t>Inicio de proceso envió de certificado</a:t>
              </a:r>
            </a:p>
          </p:txBody>
        </p:sp>
        <p:sp>
          <p:nvSpPr>
            <p:cNvPr id="19481" name="60 CuadroTexto"/>
            <p:cNvSpPr txBox="1">
              <a:spLocks noChangeArrowheads="1"/>
            </p:cNvSpPr>
            <p:nvPr/>
          </p:nvSpPr>
          <p:spPr bwMode="auto">
            <a:xfrm>
              <a:off x="3176588" y="3876675"/>
              <a:ext cx="811151" cy="2909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s-CL" altLang="es-CL" sz="1400" b="1">
                  <a:solidFill>
                    <a:srgbClr val="C00000"/>
                  </a:solidFill>
                  <a:latin typeface="Arial" panose="020B0604020202020204" pitchFamily="34" charset="0"/>
                </a:rPr>
                <a:t>Paso 3</a:t>
              </a:r>
            </a:p>
          </p:txBody>
        </p:sp>
        <p:sp>
          <p:nvSpPr>
            <p:cNvPr id="67" name="92 Flecha curvada hacia la izquierda"/>
            <p:cNvSpPr>
              <a:spLocks noChangeArrowheads="1"/>
            </p:cNvSpPr>
            <p:nvPr/>
          </p:nvSpPr>
          <p:spPr bwMode="auto">
            <a:xfrm rot="10800000" flipV="1">
              <a:off x="5662473" y="4393036"/>
              <a:ext cx="400639" cy="364717"/>
            </a:xfrm>
            <a:prstGeom prst="curvedLeftArrow">
              <a:avLst>
                <a:gd name="adj1" fmla="val 25000"/>
                <a:gd name="adj2" fmla="val 50000"/>
                <a:gd name="adj3" fmla="val 17673"/>
              </a:avLst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es-CL" dirty="0"/>
            </a:p>
          </p:txBody>
        </p:sp>
        <p:sp>
          <p:nvSpPr>
            <p:cNvPr id="68" name="93 CuadroTexto"/>
            <p:cNvSpPr txBox="1"/>
            <p:nvPr/>
          </p:nvSpPr>
          <p:spPr>
            <a:xfrm>
              <a:off x="4854433" y="4372023"/>
              <a:ext cx="968634" cy="34918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defTabSz="914400">
                <a:defRPr/>
              </a:pPr>
              <a:r>
                <a:rPr lang="es-CL" sz="900" kern="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itchFamily="34" charset="0"/>
                  <a:cs typeface="Arial" panose="020B0604020202020204" pitchFamily="34" charset="0"/>
                </a:rPr>
                <a:t>Procesar y almacenar</a:t>
              </a:r>
            </a:p>
          </p:txBody>
        </p:sp>
        <p:sp>
          <p:nvSpPr>
            <p:cNvPr id="69" name="94 Flecha derecha"/>
            <p:cNvSpPr>
              <a:spLocks noChangeArrowheads="1"/>
            </p:cNvSpPr>
            <p:nvPr/>
          </p:nvSpPr>
          <p:spPr bwMode="auto">
            <a:xfrm flipH="1">
              <a:off x="3309353" y="4817789"/>
              <a:ext cx="2520476" cy="108064"/>
            </a:xfrm>
            <a:prstGeom prst="rightArrow">
              <a:avLst>
                <a:gd name="adj1" fmla="val 50000"/>
                <a:gd name="adj2" fmla="val 49995"/>
              </a:avLst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es-CL">
                <a:solidFill>
                  <a:schemeClr val="lt1"/>
                </a:solidFill>
              </a:endParaRPr>
            </a:p>
          </p:txBody>
        </p:sp>
        <p:sp>
          <p:nvSpPr>
            <p:cNvPr id="70" name="95 Flecha derecha"/>
            <p:cNvSpPr>
              <a:spLocks noChangeArrowheads="1"/>
            </p:cNvSpPr>
            <p:nvPr/>
          </p:nvSpPr>
          <p:spPr bwMode="auto">
            <a:xfrm flipH="1">
              <a:off x="3309353" y="6158085"/>
              <a:ext cx="2520476" cy="243145"/>
            </a:xfrm>
            <a:prstGeom prst="rightArrow">
              <a:avLst>
                <a:gd name="adj1" fmla="val 50000"/>
                <a:gd name="adj2" fmla="val 50007"/>
              </a:avLst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es-CL">
                <a:solidFill>
                  <a:schemeClr val="lt1"/>
                </a:solidFill>
              </a:endParaRPr>
            </a:p>
          </p:txBody>
        </p:sp>
        <p:sp>
          <p:nvSpPr>
            <p:cNvPr id="19486" name="67 CuadroTexto"/>
            <p:cNvSpPr txBox="1">
              <a:spLocks noChangeArrowheads="1"/>
            </p:cNvSpPr>
            <p:nvPr/>
          </p:nvSpPr>
          <p:spPr bwMode="auto">
            <a:xfrm>
              <a:off x="3605213" y="4644909"/>
              <a:ext cx="1585912" cy="218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/>
              <a:r>
                <a:rPr lang="es-CL" altLang="es-CL" sz="900" dirty="0">
                  <a:solidFill>
                    <a:srgbClr val="262626"/>
                  </a:solidFill>
                  <a:latin typeface="Arial" panose="020B0604020202020204" pitchFamily="34" charset="0"/>
                </a:rPr>
                <a:t>Confirma recepción OK</a:t>
              </a:r>
            </a:p>
          </p:txBody>
        </p:sp>
        <p:sp>
          <p:nvSpPr>
            <p:cNvPr id="19487" name="43 CuadroTexto"/>
            <p:cNvSpPr txBox="1">
              <a:spLocks noChangeArrowheads="1"/>
            </p:cNvSpPr>
            <p:nvPr/>
          </p:nvSpPr>
          <p:spPr bwMode="auto">
            <a:xfrm>
              <a:off x="3038475" y="5646738"/>
              <a:ext cx="1941512" cy="480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/>
              <a:r>
                <a:rPr lang="es-CL" altLang="es-CL" sz="900">
                  <a:solidFill>
                    <a:srgbClr val="262626"/>
                  </a:solidFill>
                  <a:latin typeface="Arial" panose="020B0604020202020204" pitchFamily="34" charset="0"/>
                </a:rPr>
                <a:t>Notificación de aceptación o</a:t>
              </a:r>
            </a:p>
            <a:p>
              <a:pPr algn="ctr" defTabSz="914400"/>
              <a:r>
                <a:rPr lang="es-CL" altLang="es-CL" sz="900">
                  <a:solidFill>
                    <a:srgbClr val="262626"/>
                  </a:solidFill>
                  <a:latin typeface="Arial" panose="020B0604020202020204" pitchFamily="34" charset="0"/>
                </a:rPr>
                <a:t>rechazo del documento con observaciones</a:t>
              </a:r>
            </a:p>
          </p:txBody>
        </p:sp>
        <p:sp>
          <p:nvSpPr>
            <p:cNvPr id="19488" name="70 CuadroTexto"/>
            <p:cNvSpPr txBox="1">
              <a:spLocks noChangeArrowheads="1"/>
            </p:cNvSpPr>
            <p:nvPr/>
          </p:nvSpPr>
          <p:spPr bwMode="auto">
            <a:xfrm>
              <a:off x="5006975" y="5735638"/>
              <a:ext cx="811151" cy="2909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9pPr>
            </a:lstStyle>
            <a:p>
              <a:pPr eaLnBrk="1" hangingPunct="1"/>
              <a:r>
                <a:rPr lang="es-CL" altLang="es-CL" sz="1400" b="1">
                  <a:solidFill>
                    <a:srgbClr val="C00000"/>
                  </a:solidFill>
                  <a:latin typeface="Arial" panose="020B0604020202020204" pitchFamily="34" charset="0"/>
                </a:rPr>
                <a:t>Paso 4</a:t>
              </a:r>
            </a:p>
          </p:txBody>
        </p:sp>
        <p:sp>
          <p:nvSpPr>
            <p:cNvPr id="74" name="Rectángulo 4"/>
            <p:cNvSpPr>
              <a:spLocks noChangeArrowheads="1"/>
            </p:cNvSpPr>
            <p:nvPr/>
          </p:nvSpPr>
          <p:spPr bwMode="auto">
            <a:xfrm>
              <a:off x="3152141" y="3806187"/>
              <a:ext cx="2929566" cy="1244239"/>
            </a:xfrm>
            <a:prstGeom prst="rect">
              <a:avLst/>
            </a:prstGeom>
            <a:noFill/>
            <a:ln w="9525">
              <a:solidFill>
                <a:srgbClr val="948A54"/>
              </a:solidFill>
              <a:prstDash val="dash"/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 eaLnBrk="1" hangingPunct="1">
                <a:defRPr/>
              </a:pPr>
              <a:endParaRPr lang="es-CL">
                <a:solidFill>
                  <a:schemeClr val="lt1"/>
                </a:solidFill>
              </a:endParaRPr>
            </a:p>
          </p:txBody>
        </p:sp>
        <p:sp>
          <p:nvSpPr>
            <p:cNvPr id="75" name="Rectángulo 38"/>
            <p:cNvSpPr>
              <a:spLocks noChangeArrowheads="1"/>
            </p:cNvSpPr>
            <p:nvPr/>
          </p:nvSpPr>
          <p:spPr bwMode="auto">
            <a:xfrm>
              <a:off x="3152141" y="5641778"/>
              <a:ext cx="2929566" cy="1121167"/>
            </a:xfrm>
            <a:prstGeom prst="rect">
              <a:avLst/>
            </a:prstGeom>
            <a:noFill/>
            <a:ln w="9525">
              <a:solidFill>
                <a:srgbClr val="948A54"/>
              </a:solidFill>
              <a:prstDash val="dash"/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 eaLnBrk="1" hangingPunct="1">
                <a:defRPr/>
              </a:pPr>
              <a:endParaRPr lang="es-CL">
                <a:solidFill>
                  <a:schemeClr val="lt1"/>
                </a:solidFill>
              </a:endParaRPr>
            </a:p>
          </p:txBody>
        </p:sp>
        <p:sp>
          <p:nvSpPr>
            <p:cNvPr id="76" name="Llamada con línea 1 (borde y barra de énfasis) 5"/>
            <p:cNvSpPr>
              <a:spLocks/>
            </p:cNvSpPr>
            <p:nvPr/>
          </p:nvSpPr>
          <p:spPr bwMode="auto">
            <a:xfrm>
              <a:off x="6450227" y="2311299"/>
              <a:ext cx="914539" cy="612364"/>
            </a:xfrm>
            <a:prstGeom prst="accentBorderCallout1">
              <a:avLst>
                <a:gd name="adj1" fmla="val 18750"/>
                <a:gd name="adj2" fmla="val -8333"/>
                <a:gd name="adj3" fmla="val 38829"/>
                <a:gd name="adj4" fmla="val -94111"/>
              </a:avLst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r>
                <a:rPr lang="es-CL" altLang="es-CL" sz="900">
                  <a:solidFill>
                    <a:srgbClr val="FFFFFF"/>
                  </a:solidFill>
                </a:rPr>
                <a:t>Primera Interacción Funcional</a:t>
              </a:r>
            </a:p>
          </p:txBody>
        </p:sp>
        <p:sp>
          <p:nvSpPr>
            <p:cNvPr id="77" name="Llamada con línea 2 (borde y barra de énfasis) 7"/>
            <p:cNvSpPr>
              <a:spLocks/>
            </p:cNvSpPr>
            <p:nvPr/>
          </p:nvSpPr>
          <p:spPr bwMode="auto">
            <a:xfrm>
              <a:off x="1830201" y="4843303"/>
              <a:ext cx="916229" cy="612364"/>
            </a:xfrm>
            <a:prstGeom prst="accentBorderCallout2">
              <a:avLst>
                <a:gd name="adj1" fmla="val 13773"/>
                <a:gd name="adj2" fmla="val 105000"/>
                <a:gd name="adj3" fmla="val 93"/>
                <a:gd name="adj4" fmla="val 120833"/>
                <a:gd name="adj5" fmla="val -100708"/>
                <a:gd name="adj6" fmla="val 170153"/>
              </a:avLst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r>
                <a:rPr lang="es-CL" altLang="es-CL" sz="900">
                  <a:solidFill>
                    <a:srgbClr val="FFFFFF"/>
                  </a:solidFill>
                </a:rPr>
                <a:t>Segunda Interacción Funcional</a:t>
              </a:r>
            </a:p>
          </p:txBody>
        </p:sp>
        <p:sp>
          <p:nvSpPr>
            <p:cNvPr id="78" name="Llamada con línea 1 (borde y barra de énfasis) 42"/>
            <p:cNvSpPr>
              <a:spLocks/>
            </p:cNvSpPr>
            <p:nvPr/>
          </p:nvSpPr>
          <p:spPr bwMode="auto">
            <a:xfrm>
              <a:off x="6522918" y="5428651"/>
              <a:ext cx="914538" cy="612364"/>
            </a:xfrm>
            <a:prstGeom prst="accentBorderCallout1">
              <a:avLst>
                <a:gd name="adj1" fmla="val 18750"/>
                <a:gd name="adj2" fmla="val -8333"/>
                <a:gd name="adj3" fmla="val 101306"/>
                <a:gd name="adj4" fmla="val -76667"/>
              </a:avLst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/>
              <a:r>
                <a:rPr lang="es-CL" altLang="es-CL" sz="900">
                  <a:solidFill>
                    <a:srgbClr val="FFFFFF"/>
                  </a:solidFill>
                </a:rPr>
                <a:t>Tercera Interacción Funcional</a:t>
              </a:r>
            </a:p>
          </p:txBody>
        </p:sp>
        <p:sp>
          <p:nvSpPr>
            <p:cNvPr id="79" name="104 Flecha derecha"/>
            <p:cNvSpPr>
              <a:spLocks noChangeArrowheads="1"/>
            </p:cNvSpPr>
            <p:nvPr/>
          </p:nvSpPr>
          <p:spPr bwMode="auto">
            <a:xfrm rot="10800000" flipH="1">
              <a:off x="3353305" y="6593343"/>
              <a:ext cx="2522166" cy="108064"/>
            </a:xfrm>
            <a:prstGeom prst="rightArrow">
              <a:avLst>
                <a:gd name="adj1" fmla="val 50000"/>
                <a:gd name="adj2" fmla="val 50029"/>
              </a:avLst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es-CL">
                <a:solidFill>
                  <a:schemeClr val="lt1"/>
                </a:solidFill>
              </a:endParaRPr>
            </a:p>
          </p:txBody>
        </p:sp>
        <p:sp>
          <p:nvSpPr>
            <p:cNvPr id="19495" name="67 CuadroTexto"/>
            <p:cNvSpPr txBox="1">
              <a:spLocks noChangeArrowheads="1"/>
            </p:cNvSpPr>
            <p:nvPr/>
          </p:nvSpPr>
          <p:spPr bwMode="auto">
            <a:xfrm>
              <a:off x="3650206" y="6420456"/>
              <a:ext cx="1585912" cy="218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Rockwell" panose="02060603020205020403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/>
              <a:r>
                <a:rPr lang="es-CL" altLang="es-CL" sz="900">
                  <a:solidFill>
                    <a:srgbClr val="262626"/>
                  </a:solidFill>
                  <a:latin typeface="Arial" panose="020B0604020202020204" pitchFamily="34" charset="0"/>
                </a:rPr>
                <a:t>Confirma recepción OK</a:t>
              </a:r>
            </a:p>
          </p:txBody>
        </p:sp>
        <p:sp>
          <p:nvSpPr>
            <p:cNvPr id="81" name="Rectángulo 4"/>
            <p:cNvSpPr>
              <a:spLocks noChangeArrowheads="1"/>
            </p:cNvSpPr>
            <p:nvPr/>
          </p:nvSpPr>
          <p:spPr bwMode="auto">
            <a:xfrm>
              <a:off x="3145379" y="1794992"/>
              <a:ext cx="2929566" cy="1244239"/>
            </a:xfrm>
            <a:prstGeom prst="rect">
              <a:avLst/>
            </a:prstGeom>
            <a:noFill/>
            <a:ln w="9525">
              <a:solidFill>
                <a:srgbClr val="948A54"/>
              </a:solidFill>
              <a:prstDash val="dash"/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 eaLnBrk="1" hangingPunct="1">
                <a:defRPr/>
              </a:pPr>
              <a:endParaRPr lang="es-CL">
                <a:solidFill>
                  <a:schemeClr val="lt1"/>
                </a:solidFill>
              </a:endParaRPr>
            </a:p>
          </p:txBody>
        </p:sp>
        <p:sp>
          <p:nvSpPr>
            <p:cNvPr id="82" name="107 Rectángulo"/>
            <p:cNvSpPr/>
            <p:nvPr/>
          </p:nvSpPr>
          <p:spPr>
            <a:xfrm>
              <a:off x="408524" y="1775480"/>
              <a:ext cx="648027" cy="49680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vert="vert270" anchor="ctr"/>
            <a:lstStyle/>
            <a:p>
              <a:pPr algn="ctr" defTabSz="914400">
                <a:defRPr/>
              </a:pPr>
              <a:r>
                <a:rPr lang="es-CL" b="1" kern="0" dirty="0">
                  <a:solidFill>
                    <a:prstClr val="white"/>
                  </a:solidFill>
                  <a:latin typeface="Calibri"/>
                  <a:cs typeface="MS PGothic" charset="0"/>
                </a:rPr>
                <a:t>Organismos públicos, Aduanas, etc.</a:t>
              </a:r>
            </a:p>
          </p:txBody>
        </p:sp>
        <p:sp>
          <p:nvSpPr>
            <p:cNvPr id="83" name="108 Rectángulo"/>
            <p:cNvSpPr/>
            <p:nvPr/>
          </p:nvSpPr>
          <p:spPr>
            <a:xfrm>
              <a:off x="8207725" y="1847472"/>
              <a:ext cx="648027" cy="496800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vert="vert270" anchor="ctr"/>
            <a:lstStyle/>
            <a:p>
              <a:pPr algn="ctr" defTabSz="914400">
                <a:defRPr/>
              </a:pPr>
              <a:r>
                <a:rPr lang="es-CL" b="1" kern="0" dirty="0">
                  <a:solidFill>
                    <a:prstClr val="white"/>
                  </a:solidFill>
                  <a:latin typeface="Calibri"/>
                  <a:cs typeface="MS PGothic" charset="0"/>
                </a:rPr>
                <a:t>Organismos públicos, Aduanas, etc.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4600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4485" y="0"/>
            <a:ext cx="9602925" cy="1258957"/>
          </a:xfrm>
        </p:spPr>
        <p:txBody>
          <a:bodyPr/>
          <a:lstStyle/>
          <a:p>
            <a:r>
              <a:rPr lang="es-CL" b="1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Calibri Light" charset="0"/>
                <a:ea typeface="MS PGothic" charset="0"/>
              </a:rPr>
              <a:t>Aspectos importantes</a:t>
            </a:r>
            <a:endParaRPr lang="es-ES" b="1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Calibri Light" charset="0"/>
              <a:ea typeface="MS PGothic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72160" y="1016000"/>
            <a:ext cx="10821039" cy="5587999"/>
          </a:xfrm>
        </p:spPr>
        <p:txBody>
          <a:bodyPr>
            <a:normAutofit/>
          </a:bodyPr>
          <a:lstStyle/>
          <a:p>
            <a:pPr marL="0" algn="just"/>
            <a:endParaRPr lang="es-CL" sz="2400" dirty="0">
              <a:solidFill>
                <a:srgbClr val="595959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algn="just"/>
            <a:r>
              <a:rPr lang="es-CL" sz="2400" dirty="0">
                <a:solidFill>
                  <a:srgbClr val="595959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Uso de estándares tecnológicos y de negocios</a:t>
            </a:r>
          </a:p>
          <a:p>
            <a:pPr marL="0" algn="just"/>
            <a:endParaRPr lang="es-CL" sz="2400" dirty="0">
              <a:solidFill>
                <a:srgbClr val="595959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algn="just"/>
            <a:r>
              <a:rPr lang="es-CL" sz="2400" dirty="0">
                <a:solidFill>
                  <a:srgbClr val="595959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Homologación de certificados y armonización de datos</a:t>
            </a:r>
          </a:p>
          <a:p>
            <a:pPr marL="0" algn="just"/>
            <a:endParaRPr lang="es-CL" sz="2400" dirty="0">
              <a:solidFill>
                <a:srgbClr val="595959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algn="just"/>
            <a:r>
              <a:rPr lang="es-CL" sz="2400" dirty="0">
                <a:solidFill>
                  <a:srgbClr val="595959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Procesos completos de interoperabilidad para llegar a </a:t>
            </a:r>
            <a:r>
              <a:rPr lang="es-CL" sz="2400" dirty="0" err="1">
                <a:solidFill>
                  <a:srgbClr val="595959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paperless</a:t>
            </a:r>
            <a:r>
              <a:rPr lang="es-CL" sz="2400" dirty="0">
                <a:solidFill>
                  <a:srgbClr val="595959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 (desde la emisión hasta procedimientos de contingencia)</a:t>
            </a:r>
          </a:p>
          <a:p>
            <a:pPr marL="0" algn="just"/>
            <a:endParaRPr lang="es-CL" sz="2400" dirty="0">
              <a:solidFill>
                <a:srgbClr val="595959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algn="just"/>
            <a:r>
              <a:rPr lang="es-CL" sz="2400" dirty="0">
                <a:solidFill>
                  <a:srgbClr val="595959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Brechas tecnológicas (minimizar brecha de entrada)</a:t>
            </a:r>
          </a:p>
          <a:p>
            <a:pPr marL="0" algn="just"/>
            <a:endParaRPr lang="es-CL" sz="2400" dirty="0">
              <a:solidFill>
                <a:srgbClr val="595959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algn="just"/>
            <a:r>
              <a:rPr lang="es-CL" sz="2400" dirty="0">
                <a:solidFill>
                  <a:srgbClr val="595959"/>
                </a:solidFill>
                <a:latin typeface="Calibri" panose="020F0502020204030204" pitchFamily="34" charset="0"/>
                <a:ea typeface="MS PGothic" panose="020B0600070205080204" pitchFamily="34" charset="-128"/>
              </a:rPr>
              <a:t>Apoyo institucional, equipos multidisciplinarios</a:t>
            </a:r>
          </a:p>
        </p:txBody>
      </p:sp>
    </p:spTree>
    <p:extLst>
      <p:ext uri="{BB962C8B-B14F-4D97-AF65-F5344CB8AC3E}">
        <p14:creationId xmlns:p14="http://schemas.microsoft.com/office/powerpoint/2010/main" val="2666428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76424" y="1"/>
            <a:ext cx="10315576" cy="2067338"/>
          </a:xfrm>
        </p:spPr>
        <p:txBody>
          <a:bodyPr>
            <a:normAutofit/>
          </a:bodyPr>
          <a:lstStyle/>
          <a:p>
            <a:pPr algn="ctr"/>
            <a:r>
              <a:rPr lang="es-CL" sz="4000" dirty="0"/>
              <a:t>Proyecto</a:t>
            </a:r>
            <a:br>
              <a:rPr lang="es-CL" sz="4000" dirty="0"/>
            </a:br>
            <a:r>
              <a:rPr lang="es-CL" sz="4000" dirty="0"/>
              <a:t>Alianza del Pacífico</a:t>
            </a:r>
            <a:br>
              <a:rPr lang="es-CL" sz="4000" dirty="0"/>
            </a:br>
            <a:r>
              <a:rPr lang="es-CL" sz="4000" dirty="0"/>
              <a:t>Banco Interamericano de Desarrollo (BID)</a:t>
            </a:r>
            <a:endParaRPr lang="es-ES" sz="4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76424" y="2796209"/>
            <a:ext cx="10010776" cy="3949148"/>
          </a:xfrm>
        </p:spPr>
        <p:txBody>
          <a:bodyPr>
            <a:normAutofit fontScale="92500"/>
          </a:bodyPr>
          <a:lstStyle/>
          <a:p>
            <a:pPr algn="ctr"/>
            <a:r>
              <a:rPr lang="es-CL" sz="4000" dirty="0"/>
              <a:t>Experiencia de la Plataforma de Interoperabilidad </a:t>
            </a:r>
          </a:p>
          <a:p>
            <a:pPr algn="ctr"/>
            <a:endParaRPr lang="es-CL" sz="4000" dirty="0"/>
          </a:p>
          <a:p>
            <a:pPr algn="ctr"/>
            <a:r>
              <a:rPr lang="es-CL" sz="4000" dirty="0"/>
              <a:t>GRACIAS</a:t>
            </a:r>
          </a:p>
          <a:p>
            <a:pPr algn="ctr"/>
            <a:endParaRPr lang="es-CL" sz="3200" dirty="0"/>
          </a:p>
          <a:p>
            <a:pPr algn="ctr"/>
            <a:r>
              <a:rPr lang="es-CL" sz="3200" dirty="0"/>
              <a:t>Domingo Frez </a:t>
            </a:r>
            <a:r>
              <a:rPr lang="es-CL" sz="3200" dirty="0" err="1"/>
              <a:t>DeNegri</a:t>
            </a:r>
            <a:r>
              <a:rPr lang="es-CL" sz="3200" dirty="0"/>
              <a:t>, Consultor BID</a:t>
            </a:r>
          </a:p>
          <a:p>
            <a:pPr algn="ctr"/>
            <a:endParaRPr lang="es-CL" sz="2400" dirty="0"/>
          </a:p>
          <a:p>
            <a:pPr algn="ctr"/>
            <a:r>
              <a:rPr lang="es-CL" sz="2400" dirty="0"/>
              <a:t>25 de junio del 2020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6947212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</TotalTime>
  <Words>498</Words>
  <Application>Microsoft Office PowerPoint</Application>
  <PresentationFormat>Panorámica</PresentationFormat>
  <Paragraphs>94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Rockwell</vt:lpstr>
      <vt:lpstr>Wingdings</vt:lpstr>
      <vt:lpstr>Tema de Office</vt:lpstr>
      <vt:lpstr>Proyecto Alianza del Pacífico Banco Interamericano de Desarrollo (BID)</vt:lpstr>
      <vt:lpstr>Presentación de PowerPoint</vt:lpstr>
      <vt:lpstr>Antecedentes</vt:lpstr>
      <vt:lpstr>MODELO INTEROPERABILIDAD DE LA PLATAFORMA</vt:lpstr>
      <vt:lpstr>Presentación de PowerPoint</vt:lpstr>
      <vt:lpstr>Aspectos importantes</vt:lpstr>
      <vt:lpstr>Proyecto Alianza del Pacífico Banco Interamericano de Desarrollo (BID)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domingo frez denegri</dc:creator>
  <cp:lastModifiedBy>domingo frez denegri</cp:lastModifiedBy>
  <cp:revision>11</cp:revision>
  <dcterms:created xsi:type="dcterms:W3CDTF">2020-06-25T13:48:42Z</dcterms:created>
  <dcterms:modified xsi:type="dcterms:W3CDTF">2020-06-25T18:01:30Z</dcterms:modified>
</cp:coreProperties>
</file>