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6" r:id="rId4"/>
    <p:sldId id="488" r:id="rId5"/>
    <p:sldId id="258" r:id="rId6"/>
    <p:sldId id="489" r:id="rId7"/>
    <p:sldId id="490" r:id="rId8"/>
    <p:sldId id="491" r:id="rId9"/>
    <p:sldId id="492" r:id="rId10"/>
    <p:sldId id="493" r:id="rId11"/>
    <p:sldId id="494" r:id="rId12"/>
  </p:sldIdLst>
  <p:sldSz cx="12192000" cy="6858000"/>
  <p:notesSz cx="6858000" cy="9144000"/>
  <p:defaultTextStyle>
    <a:defPPr>
      <a:defRPr lang="en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72767"/>
  </p:normalViewPr>
  <p:slideViewPr>
    <p:cSldViewPr snapToGrid="0" snapToObjects="1">
      <p:cViewPr varScale="1">
        <p:scale>
          <a:sx n="84" d="100"/>
          <a:sy n="84" d="100"/>
        </p:scale>
        <p:origin x="16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935177-2B1D-4563-B1F6-C6C63D515D71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A1AE025-0550-45FC-A88A-A81E8072863E}">
      <dgm:prSet/>
      <dgm:spPr/>
      <dgm:t>
        <a:bodyPr/>
        <a:lstStyle/>
        <a:p>
          <a:r>
            <a:rPr lang="es-419" dirty="0"/>
            <a:t>¿Qué es el Codex y por qué es importante?</a:t>
          </a:r>
          <a:endParaRPr lang="en-US" dirty="0"/>
        </a:p>
      </dgm:t>
    </dgm:pt>
    <dgm:pt modelId="{376525DB-C27C-4C34-BEB5-C37999927455}" type="parTrans" cxnId="{173075CE-4AF4-49D6-88F8-D7A8668B92C5}">
      <dgm:prSet/>
      <dgm:spPr/>
      <dgm:t>
        <a:bodyPr/>
        <a:lstStyle/>
        <a:p>
          <a:endParaRPr lang="en-US"/>
        </a:p>
      </dgm:t>
    </dgm:pt>
    <dgm:pt modelId="{A6A47F83-71FE-4E3A-B44E-3557F99C9AAA}" type="sibTrans" cxnId="{173075CE-4AF4-49D6-88F8-D7A8668B92C5}">
      <dgm:prSet/>
      <dgm:spPr/>
      <dgm:t>
        <a:bodyPr/>
        <a:lstStyle/>
        <a:p>
          <a:endParaRPr lang="en-US"/>
        </a:p>
      </dgm:t>
    </dgm:pt>
    <dgm:pt modelId="{3306D36A-DE40-42CD-AE31-87B8A5AFEA2B}">
      <dgm:prSet/>
      <dgm:spPr/>
      <dgm:t>
        <a:bodyPr/>
        <a:lstStyle/>
        <a:p>
          <a:r>
            <a:rPr lang="es-419" dirty="0"/>
            <a:t>Trabajo del Codex en certificación electrónica</a:t>
          </a:r>
          <a:endParaRPr lang="en-US" dirty="0"/>
        </a:p>
      </dgm:t>
    </dgm:pt>
    <dgm:pt modelId="{4179057C-38BA-46DB-B9AF-A977A58A3AFD}" type="parTrans" cxnId="{37712B9F-B2AA-4C5D-A7C2-EE412B2FF5AA}">
      <dgm:prSet/>
      <dgm:spPr/>
      <dgm:t>
        <a:bodyPr/>
        <a:lstStyle/>
        <a:p>
          <a:endParaRPr lang="en-US"/>
        </a:p>
      </dgm:t>
    </dgm:pt>
    <dgm:pt modelId="{DB5E8C25-C80E-41A4-9F46-A5EF84E63FA3}" type="sibTrans" cxnId="{37712B9F-B2AA-4C5D-A7C2-EE412B2FF5AA}">
      <dgm:prSet/>
      <dgm:spPr/>
      <dgm:t>
        <a:bodyPr/>
        <a:lstStyle/>
        <a:p>
          <a:endParaRPr lang="en-US"/>
        </a:p>
      </dgm:t>
    </dgm:pt>
    <dgm:pt modelId="{108C88C7-3AF8-6340-9AD9-83332056C32A}" type="pres">
      <dgm:prSet presAssocID="{76935177-2B1D-4563-B1F6-C6C63D515D7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C845507-26F9-D74C-98A1-A41AD3AF1BE4}" type="pres">
      <dgm:prSet presAssocID="{6A1AE025-0550-45FC-A88A-A81E8072863E}" presName="hierRoot1" presStyleCnt="0"/>
      <dgm:spPr/>
    </dgm:pt>
    <dgm:pt modelId="{37AEE2A4-C740-F343-91F6-5AF9999E4D70}" type="pres">
      <dgm:prSet presAssocID="{6A1AE025-0550-45FC-A88A-A81E8072863E}" presName="composite" presStyleCnt="0"/>
      <dgm:spPr/>
    </dgm:pt>
    <dgm:pt modelId="{AE58FB61-4C74-8546-9398-9F98D4399FBD}" type="pres">
      <dgm:prSet presAssocID="{6A1AE025-0550-45FC-A88A-A81E8072863E}" presName="background" presStyleLbl="node0" presStyleIdx="0" presStyleCnt="2"/>
      <dgm:spPr/>
    </dgm:pt>
    <dgm:pt modelId="{EE49C58F-7ED2-574A-80BD-049BAB2CD7F1}" type="pres">
      <dgm:prSet presAssocID="{6A1AE025-0550-45FC-A88A-A81E8072863E}" presName="text" presStyleLbl="fgAcc0" presStyleIdx="0" presStyleCnt="2">
        <dgm:presLayoutVars>
          <dgm:chPref val="3"/>
        </dgm:presLayoutVars>
      </dgm:prSet>
      <dgm:spPr/>
    </dgm:pt>
    <dgm:pt modelId="{1E43060D-B911-A646-A1BA-29E08EB698CC}" type="pres">
      <dgm:prSet presAssocID="{6A1AE025-0550-45FC-A88A-A81E8072863E}" presName="hierChild2" presStyleCnt="0"/>
      <dgm:spPr/>
    </dgm:pt>
    <dgm:pt modelId="{DEB2AB92-A8D6-B549-ABC1-A46538A2EBB3}" type="pres">
      <dgm:prSet presAssocID="{3306D36A-DE40-42CD-AE31-87B8A5AFEA2B}" presName="hierRoot1" presStyleCnt="0"/>
      <dgm:spPr/>
    </dgm:pt>
    <dgm:pt modelId="{F5D525F5-E4E7-2644-936B-09509DE33BE1}" type="pres">
      <dgm:prSet presAssocID="{3306D36A-DE40-42CD-AE31-87B8A5AFEA2B}" presName="composite" presStyleCnt="0"/>
      <dgm:spPr/>
    </dgm:pt>
    <dgm:pt modelId="{F86570E7-9531-7044-9F69-DDE134A9C9B1}" type="pres">
      <dgm:prSet presAssocID="{3306D36A-DE40-42CD-AE31-87B8A5AFEA2B}" presName="background" presStyleLbl="node0" presStyleIdx="1" presStyleCnt="2"/>
      <dgm:spPr/>
    </dgm:pt>
    <dgm:pt modelId="{FE692A04-C449-924C-8216-EEF8A7545B1A}" type="pres">
      <dgm:prSet presAssocID="{3306D36A-DE40-42CD-AE31-87B8A5AFEA2B}" presName="text" presStyleLbl="fgAcc0" presStyleIdx="1" presStyleCnt="2">
        <dgm:presLayoutVars>
          <dgm:chPref val="3"/>
        </dgm:presLayoutVars>
      </dgm:prSet>
      <dgm:spPr/>
    </dgm:pt>
    <dgm:pt modelId="{25D7E30A-97FB-AF41-BBD4-5523B424D3A1}" type="pres">
      <dgm:prSet presAssocID="{3306D36A-DE40-42CD-AE31-87B8A5AFEA2B}" presName="hierChild2" presStyleCnt="0"/>
      <dgm:spPr/>
    </dgm:pt>
  </dgm:ptLst>
  <dgm:cxnLst>
    <dgm:cxn modelId="{B8D87956-FDC8-2C49-B3C3-3643815B5660}" type="presOf" srcId="{76935177-2B1D-4563-B1F6-C6C63D515D71}" destId="{108C88C7-3AF8-6340-9AD9-83332056C32A}" srcOrd="0" destOrd="0" presId="urn:microsoft.com/office/officeart/2005/8/layout/hierarchy1"/>
    <dgm:cxn modelId="{BEEAA774-73EA-7C43-8A35-9BDC461ACF89}" type="presOf" srcId="{6A1AE025-0550-45FC-A88A-A81E8072863E}" destId="{EE49C58F-7ED2-574A-80BD-049BAB2CD7F1}" srcOrd="0" destOrd="0" presId="urn:microsoft.com/office/officeart/2005/8/layout/hierarchy1"/>
    <dgm:cxn modelId="{13B2FF9A-6FA0-F844-986D-3B9A1F5B2AB5}" type="presOf" srcId="{3306D36A-DE40-42CD-AE31-87B8A5AFEA2B}" destId="{FE692A04-C449-924C-8216-EEF8A7545B1A}" srcOrd="0" destOrd="0" presId="urn:microsoft.com/office/officeart/2005/8/layout/hierarchy1"/>
    <dgm:cxn modelId="{37712B9F-B2AA-4C5D-A7C2-EE412B2FF5AA}" srcId="{76935177-2B1D-4563-B1F6-C6C63D515D71}" destId="{3306D36A-DE40-42CD-AE31-87B8A5AFEA2B}" srcOrd="1" destOrd="0" parTransId="{4179057C-38BA-46DB-B9AF-A977A58A3AFD}" sibTransId="{DB5E8C25-C80E-41A4-9F46-A5EF84E63FA3}"/>
    <dgm:cxn modelId="{173075CE-4AF4-49D6-88F8-D7A8668B92C5}" srcId="{76935177-2B1D-4563-B1F6-C6C63D515D71}" destId="{6A1AE025-0550-45FC-A88A-A81E8072863E}" srcOrd="0" destOrd="0" parTransId="{376525DB-C27C-4C34-BEB5-C37999927455}" sibTransId="{A6A47F83-71FE-4E3A-B44E-3557F99C9AAA}"/>
    <dgm:cxn modelId="{01BDA4A9-44C1-9344-878C-1147FCE945A4}" type="presParOf" srcId="{108C88C7-3AF8-6340-9AD9-83332056C32A}" destId="{8C845507-26F9-D74C-98A1-A41AD3AF1BE4}" srcOrd="0" destOrd="0" presId="urn:microsoft.com/office/officeart/2005/8/layout/hierarchy1"/>
    <dgm:cxn modelId="{61AAD9A7-127B-CF4D-91FB-58062FE4749F}" type="presParOf" srcId="{8C845507-26F9-D74C-98A1-A41AD3AF1BE4}" destId="{37AEE2A4-C740-F343-91F6-5AF9999E4D70}" srcOrd="0" destOrd="0" presId="urn:microsoft.com/office/officeart/2005/8/layout/hierarchy1"/>
    <dgm:cxn modelId="{120F6F3C-D67E-884B-B9B7-25DCA0AE86ED}" type="presParOf" srcId="{37AEE2A4-C740-F343-91F6-5AF9999E4D70}" destId="{AE58FB61-4C74-8546-9398-9F98D4399FBD}" srcOrd="0" destOrd="0" presId="urn:microsoft.com/office/officeart/2005/8/layout/hierarchy1"/>
    <dgm:cxn modelId="{9DD3E2D7-B18C-9047-823C-7DD48EDB0498}" type="presParOf" srcId="{37AEE2A4-C740-F343-91F6-5AF9999E4D70}" destId="{EE49C58F-7ED2-574A-80BD-049BAB2CD7F1}" srcOrd="1" destOrd="0" presId="urn:microsoft.com/office/officeart/2005/8/layout/hierarchy1"/>
    <dgm:cxn modelId="{CBDEEF7D-3BD0-FD45-AE2D-DEB8AF094973}" type="presParOf" srcId="{8C845507-26F9-D74C-98A1-A41AD3AF1BE4}" destId="{1E43060D-B911-A646-A1BA-29E08EB698CC}" srcOrd="1" destOrd="0" presId="urn:microsoft.com/office/officeart/2005/8/layout/hierarchy1"/>
    <dgm:cxn modelId="{22CA9EE8-BC7B-E04B-8395-6F8B000E5BA3}" type="presParOf" srcId="{108C88C7-3AF8-6340-9AD9-83332056C32A}" destId="{DEB2AB92-A8D6-B549-ABC1-A46538A2EBB3}" srcOrd="1" destOrd="0" presId="urn:microsoft.com/office/officeart/2005/8/layout/hierarchy1"/>
    <dgm:cxn modelId="{C1BD1B97-7F21-5048-A2D7-0A27E4023FD8}" type="presParOf" srcId="{DEB2AB92-A8D6-B549-ABC1-A46538A2EBB3}" destId="{F5D525F5-E4E7-2644-936B-09509DE33BE1}" srcOrd="0" destOrd="0" presId="urn:microsoft.com/office/officeart/2005/8/layout/hierarchy1"/>
    <dgm:cxn modelId="{0DDE7EDF-9635-804D-BDD4-8613B4F51E53}" type="presParOf" srcId="{F5D525F5-E4E7-2644-936B-09509DE33BE1}" destId="{F86570E7-9531-7044-9F69-DDE134A9C9B1}" srcOrd="0" destOrd="0" presId="urn:microsoft.com/office/officeart/2005/8/layout/hierarchy1"/>
    <dgm:cxn modelId="{DF1793F2-D3DB-014B-A7F2-CDF7205CCA1D}" type="presParOf" srcId="{F5D525F5-E4E7-2644-936B-09509DE33BE1}" destId="{FE692A04-C449-924C-8216-EEF8A7545B1A}" srcOrd="1" destOrd="0" presId="urn:microsoft.com/office/officeart/2005/8/layout/hierarchy1"/>
    <dgm:cxn modelId="{2A656B43-0B72-D346-8461-8BE5F713B9BA}" type="presParOf" srcId="{DEB2AB92-A8D6-B549-ABC1-A46538A2EBB3}" destId="{25D7E30A-97FB-AF41-BBD4-5523B424D3A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58FB61-4C74-8546-9398-9F98D4399FBD}">
      <dsp:nvSpPr>
        <dsp:cNvPr id="0" name=""/>
        <dsp:cNvSpPr/>
      </dsp:nvSpPr>
      <dsp:spPr>
        <a:xfrm>
          <a:off x="130938" y="1393"/>
          <a:ext cx="4224635" cy="268264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49C58F-7ED2-574A-80BD-049BAB2CD7F1}">
      <dsp:nvSpPr>
        <dsp:cNvPr id="0" name=""/>
        <dsp:cNvSpPr/>
      </dsp:nvSpPr>
      <dsp:spPr>
        <a:xfrm>
          <a:off x="600342" y="447327"/>
          <a:ext cx="4224635" cy="268264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4100" kern="1200" dirty="0"/>
            <a:t>¿Qué es el Codex y por qué es importante?</a:t>
          </a:r>
          <a:endParaRPr lang="en-US" sz="4100" kern="1200" dirty="0"/>
        </a:p>
      </dsp:txBody>
      <dsp:txXfrm>
        <a:off x="678914" y="525899"/>
        <a:ext cx="4067491" cy="2525499"/>
      </dsp:txXfrm>
    </dsp:sp>
    <dsp:sp modelId="{F86570E7-9531-7044-9F69-DDE134A9C9B1}">
      <dsp:nvSpPr>
        <dsp:cNvPr id="0" name=""/>
        <dsp:cNvSpPr/>
      </dsp:nvSpPr>
      <dsp:spPr>
        <a:xfrm>
          <a:off x="5294381" y="1393"/>
          <a:ext cx="4224635" cy="268264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692A04-C449-924C-8216-EEF8A7545B1A}">
      <dsp:nvSpPr>
        <dsp:cNvPr id="0" name=""/>
        <dsp:cNvSpPr/>
      </dsp:nvSpPr>
      <dsp:spPr>
        <a:xfrm>
          <a:off x="5763785" y="447327"/>
          <a:ext cx="4224635" cy="268264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4100" kern="1200" dirty="0"/>
            <a:t>Trabajo del Codex en certificación electrónica</a:t>
          </a:r>
          <a:endParaRPr lang="en-US" sz="4100" kern="1200" dirty="0"/>
        </a:p>
      </dsp:txBody>
      <dsp:txXfrm>
        <a:off x="5842357" y="525899"/>
        <a:ext cx="4067491" cy="25254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8CE93C-C8C6-644E-82F8-7FEC6758C85D}" type="datetimeFigureOut">
              <a:rPr lang="en-CL" smtClean="0"/>
              <a:t>25-06-20</a:t>
            </a:fld>
            <a:endParaRPr lang="en-C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CC0BD-5F9C-D643-AAFD-406674073BA3}" type="slidenum">
              <a:rPr lang="en-CL" smtClean="0"/>
              <a:t>‹#›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951131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5CC0BD-5F9C-D643-AAFD-406674073BA3}" type="slidenum">
              <a:rPr lang="en-CL" smtClean="0"/>
              <a:t>1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950300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5CC0BD-5F9C-D643-AAFD-406674073BA3}" type="slidenum">
              <a:rPr lang="en-CL" smtClean="0"/>
              <a:t>2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2929246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5CC0BD-5F9C-D643-AAFD-406674073BA3}" type="slidenum">
              <a:rPr lang="en-CL" smtClean="0"/>
              <a:t>3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3880621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5CC0BD-5F9C-D643-AAFD-406674073BA3}" type="slidenum">
              <a:rPr lang="en-CL" smtClean="0"/>
              <a:t>4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2862061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5CC0BD-5F9C-D643-AAFD-406674073BA3}" type="slidenum">
              <a:rPr lang="en-CL" smtClean="0"/>
              <a:t>5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33370472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C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5CC0BD-5F9C-D643-AAFD-406674073BA3}" type="slidenum">
              <a:rPr lang="en-CL" smtClean="0"/>
              <a:t>6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714639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C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5CC0BD-5F9C-D643-AAFD-406674073BA3}" type="slidenum">
              <a:rPr lang="en-CL" smtClean="0"/>
              <a:t>7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34148199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C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5CC0BD-5F9C-D643-AAFD-406674073BA3}" type="slidenum">
              <a:rPr lang="en-CL" smtClean="0"/>
              <a:t>8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33381538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CL" dirty="0"/>
          </a:p>
          <a:p>
            <a:endParaRPr lang="en-C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5CC0BD-5F9C-D643-AAFD-406674073BA3}" type="slidenum">
              <a:rPr lang="en-CL" smtClean="0"/>
              <a:t>9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1531962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6CA4B-4789-FF4C-8CED-91D4B63262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B1522D-5457-E947-B354-9115ACEE3B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3E761-AF22-734F-B1AB-FEB6F1ECC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4419-938D-E24A-9C1E-C218CBB28B21}" type="datetimeFigureOut">
              <a:rPr lang="en-CL" smtClean="0"/>
              <a:t>25-06-20</a:t>
            </a:fld>
            <a:endParaRPr lang="en-C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1643C-2328-2649-9D6F-AC1A02A34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7BF641-8A0F-024D-9516-6CA732039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10AB-FE31-E945-B5E0-6E7ECFAC1416}" type="slidenum">
              <a:rPr lang="en-CL" smtClean="0"/>
              <a:t>‹#›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360602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9B5BC-BA69-C64E-BFDE-2005EB2B5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52A2B3-B4E7-314C-8C73-59292A9C87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065B4F-F567-104A-A9BE-2660A28F0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4419-938D-E24A-9C1E-C218CBB28B21}" type="datetimeFigureOut">
              <a:rPr lang="en-CL" smtClean="0"/>
              <a:t>25-06-20</a:t>
            </a:fld>
            <a:endParaRPr lang="en-C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043EB-6608-DF4A-BFE0-DEF13E327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B6774A-90EA-594B-A42E-C67D21881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10AB-FE31-E945-B5E0-6E7ECFAC1416}" type="slidenum">
              <a:rPr lang="en-CL" smtClean="0"/>
              <a:t>‹#›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3509021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B210B8-52F2-DC4A-96F4-DB2352431B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40C907-36F8-4340-A1A0-3A4B3AA9A9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F9D415-08F3-C047-B6AE-9F7127699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4419-938D-E24A-9C1E-C218CBB28B21}" type="datetimeFigureOut">
              <a:rPr lang="en-CL" smtClean="0"/>
              <a:t>25-06-20</a:t>
            </a:fld>
            <a:endParaRPr lang="en-C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77C353-4159-3B4F-9F33-49C0EC1CE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70C78-D902-2546-AE1F-F6A95F0C1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10AB-FE31-E945-B5E0-6E7ECFAC1416}" type="slidenum">
              <a:rPr lang="en-CL" smtClean="0"/>
              <a:t>‹#›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631973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DC614-3F99-374A-8589-C4ED1E06C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6B54D-8A0B-9C46-BD85-7A5E12367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11E43-440A-484E-BB64-74A537977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4419-938D-E24A-9C1E-C218CBB28B21}" type="datetimeFigureOut">
              <a:rPr lang="en-CL" smtClean="0"/>
              <a:t>25-06-20</a:t>
            </a:fld>
            <a:endParaRPr lang="en-C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36A099-E2C1-584B-AA37-170B7C467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11B4B0-FC58-AE41-8921-35B76ADA1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10AB-FE31-E945-B5E0-6E7ECFAC1416}" type="slidenum">
              <a:rPr lang="en-CL" smtClean="0"/>
              <a:t>‹#›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2776275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9414F-3600-524B-AFBC-F195F498F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E11824-E5C2-6D4B-9919-F9FA970620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8262E-1084-9F48-974D-690E651B5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4419-938D-E24A-9C1E-C218CBB28B21}" type="datetimeFigureOut">
              <a:rPr lang="en-CL" smtClean="0"/>
              <a:t>25-06-20</a:t>
            </a:fld>
            <a:endParaRPr lang="en-C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99F52-538E-9849-9DD6-0F1767071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1289F-ECF0-3944-806F-3C6BAB956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10AB-FE31-E945-B5E0-6E7ECFAC1416}" type="slidenum">
              <a:rPr lang="en-CL" smtClean="0"/>
              <a:t>‹#›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3482323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D3158-5E0D-A048-AA1A-283697138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7EE14-68FC-FB43-8748-8B93A94F9B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1F7BA8-9D1D-B34C-8B1C-F6594ACBEB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C226D8-E304-FC49-8C0A-C071FF0A3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4419-938D-E24A-9C1E-C218CBB28B21}" type="datetimeFigureOut">
              <a:rPr lang="en-CL" smtClean="0"/>
              <a:t>25-06-20</a:t>
            </a:fld>
            <a:endParaRPr lang="en-C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E5BB24-2B55-5040-816E-C5BBAD127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EDF1FF-7E3D-2B4C-B509-AE4627545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10AB-FE31-E945-B5E0-6E7ECFAC1416}" type="slidenum">
              <a:rPr lang="en-CL" smtClean="0"/>
              <a:t>‹#›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4125335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DABE5-CA22-0743-B1D2-DD5DDCCC8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7345A2-3804-424A-85F1-6C1428D5B1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99A56E-C18D-8447-827B-B3490DC2F1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DC46DB-F694-5B47-A01B-4FA98E6A7F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733071-2593-8849-ACB6-1DFBA939BA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1AD2C1-6C00-454A-9EFC-6C1C3811B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4419-938D-E24A-9C1E-C218CBB28B21}" type="datetimeFigureOut">
              <a:rPr lang="en-CL" smtClean="0"/>
              <a:t>25-06-20</a:t>
            </a:fld>
            <a:endParaRPr lang="en-C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31A231-3181-0A4B-B8C6-C0F85E45C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E1AC81-1896-E14F-A618-8800DF9F9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10AB-FE31-E945-B5E0-6E7ECFAC1416}" type="slidenum">
              <a:rPr lang="en-CL" smtClean="0"/>
              <a:t>‹#›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3091524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D129B-17F5-EA4B-A476-D0403D2DE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651116-978F-FA41-B2FB-EFA593B69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4419-938D-E24A-9C1E-C218CBB28B21}" type="datetimeFigureOut">
              <a:rPr lang="en-CL" smtClean="0"/>
              <a:t>25-06-20</a:t>
            </a:fld>
            <a:endParaRPr lang="en-C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5FBFDD-6702-1845-BCE5-D90668B54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FF814A-185F-6945-AFD0-8048157BC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10AB-FE31-E945-B5E0-6E7ECFAC1416}" type="slidenum">
              <a:rPr lang="en-CL" smtClean="0"/>
              <a:t>‹#›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3868859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6484BF-89EE-B245-B9AB-3D7DC9D71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4419-938D-E24A-9C1E-C218CBB28B21}" type="datetimeFigureOut">
              <a:rPr lang="en-CL" smtClean="0"/>
              <a:t>25-06-20</a:t>
            </a:fld>
            <a:endParaRPr lang="en-C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2485AD-4765-004E-9F62-1502700A3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2795E0-5746-1947-A8DE-9AAE77604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10AB-FE31-E945-B5E0-6E7ECFAC1416}" type="slidenum">
              <a:rPr lang="en-CL" smtClean="0"/>
              <a:t>‹#›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666698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928CA-4F3A-3847-AF5F-F7032F700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76281-3DB4-7748-AED3-FCAE303A2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AB6BBD-0FCE-C541-A3DA-3E6C33876A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5E220A-339F-2640-B970-24041046F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4419-938D-E24A-9C1E-C218CBB28B21}" type="datetimeFigureOut">
              <a:rPr lang="en-CL" smtClean="0"/>
              <a:t>25-06-20</a:t>
            </a:fld>
            <a:endParaRPr lang="en-C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6E7DEA-F38D-D64A-9670-5F6E3C3EE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4B034C-033B-8344-A571-9D89F73CC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10AB-FE31-E945-B5E0-6E7ECFAC1416}" type="slidenum">
              <a:rPr lang="en-CL" smtClean="0"/>
              <a:t>‹#›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1541832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DBE34-A971-3B46-90BF-0AB7CEBE6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8F5B32-8F81-7845-A845-A0BF0CDA51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34106A-67C7-0442-B005-06C69D653A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7110A4-90FA-6945-BCCB-C942FECC0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4419-938D-E24A-9C1E-C218CBB28B21}" type="datetimeFigureOut">
              <a:rPr lang="en-CL" smtClean="0"/>
              <a:t>25-06-20</a:t>
            </a:fld>
            <a:endParaRPr lang="en-C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5161FB-7D80-124D-BFD9-CA62828E1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4D43B3-FE53-C844-A6C9-755D445F5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10AB-FE31-E945-B5E0-6E7ECFAC1416}" type="slidenum">
              <a:rPr lang="en-CL" smtClean="0"/>
              <a:t>‹#›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26405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94A2CB-C224-E44F-BDD1-4574BF1C1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0E43D5-5351-774B-AFF4-F7FE4269A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E504A6-34ED-3741-91C6-64DFFBE94E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B4419-938D-E24A-9C1E-C218CBB28B21}" type="datetimeFigureOut">
              <a:rPr lang="en-CL" smtClean="0"/>
              <a:t>25-06-20</a:t>
            </a:fld>
            <a:endParaRPr lang="en-C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8F25D6-CD67-204A-AF72-F0971BADF0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2DC749-50A8-5440-A804-5D0664B17C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D10AB-FE31-E945-B5E0-6E7ECFAC1416}" type="slidenum">
              <a:rPr lang="en-CL" smtClean="0"/>
              <a:t>‹#›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4260630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o.org/fao-who-codexalimentarius/committees/committee-detail/related-standards/es/?committee=CCFICS" TargetMode="External"/><Relationship Id="rId2" Type="http://schemas.openxmlformats.org/officeDocument/2006/relationships/hyperlink" Target="http://www.fao.org/fao-who-codexalimentarius/sh-proxy/es/?lnk=1&amp;url=https%253A%252F%252Fworkspace.fao.org%252Fsites%252Fcodex%252FMeetings%252FCX-733-25%252FWorking%2BDocuments%252Ffc25_05s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iego.varela@achipia.gob.cl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75614-909C-4E4F-A26C-7D3FA19B8C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El Codex Alimentarius y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trabajo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certificación</a:t>
            </a:r>
            <a:r>
              <a:rPr lang="en-US" dirty="0"/>
              <a:t> </a:t>
            </a:r>
            <a:r>
              <a:rPr lang="en-US" dirty="0" err="1"/>
              <a:t>electrónica</a:t>
            </a:r>
            <a:endParaRPr lang="en-C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C8CF19-2A66-0E4D-836F-D53F6AA4C0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L" dirty="0"/>
              <a:t>Diego Varela</a:t>
            </a:r>
          </a:p>
          <a:p>
            <a:r>
              <a:rPr lang="en-CL" dirty="0"/>
              <a:t>Coordinador Asuntos Internacionales ACHIPIA</a:t>
            </a:r>
          </a:p>
          <a:p>
            <a:r>
              <a:rPr lang="en-CL" dirty="0"/>
              <a:t>Presidente Comité del Codex para América Latina y el Caribe</a:t>
            </a:r>
          </a:p>
        </p:txBody>
      </p:sp>
      <p:sp>
        <p:nvSpPr>
          <p:cNvPr id="4" name="object 21">
            <a:extLst>
              <a:ext uri="{FF2B5EF4-FFF2-40B4-BE49-F238E27FC236}">
                <a16:creationId xmlns:a16="http://schemas.microsoft.com/office/drawing/2014/main" id="{17F8D1D6-A150-8744-A236-0B082A7E9996}"/>
              </a:ext>
            </a:extLst>
          </p:cNvPr>
          <p:cNvSpPr/>
          <p:nvPr/>
        </p:nvSpPr>
        <p:spPr>
          <a:xfrm>
            <a:off x="5444081" y="5349875"/>
            <a:ext cx="1565545" cy="127633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5" name="object 22">
            <a:extLst>
              <a:ext uri="{FF2B5EF4-FFF2-40B4-BE49-F238E27FC236}">
                <a16:creationId xmlns:a16="http://schemas.microsoft.com/office/drawing/2014/main" id="{BD4417BD-F6D0-794B-B331-65DC8F43390B}"/>
              </a:ext>
            </a:extLst>
          </p:cNvPr>
          <p:cNvSpPr/>
          <p:nvPr/>
        </p:nvSpPr>
        <p:spPr>
          <a:xfrm>
            <a:off x="7138027" y="5472916"/>
            <a:ext cx="3057322" cy="598968"/>
          </a:xfrm>
          <a:custGeom>
            <a:avLst/>
            <a:gdLst/>
            <a:ahLst/>
            <a:cxnLst/>
            <a:rect l="l" t="t" r="r" b="b"/>
            <a:pathLst>
              <a:path w="1076959" h="234315">
                <a:moveTo>
                  <a:pt x="128625" y="3365"/>
                </a:moveTo>
                <a:lnTo>
                  <a:pt x="58699" y="3365"/>
                </a:lnTo>
                <a:lnTo>
                  <a:pt x="0" y="230708"/>
                </a:lnTo>
                <a:lnTo>
                  <a:pt x="41059" y="230708"/>
                </a:lnTo>
                <a:lnTo>
                  <a:pt x="52603" y="179514"/>
                </a:lnTo>
                <a:lnTo>
                  <a:pt x="172611" y="179514"/>
                </a:lnTo>
                <a:lnTo>
                  <a:pt x="163696" y="143814"/>
                </a:lnTo>
                <a:lnTo>
                  <a:pt x="60299" y="143814"/>
                </a:lnTo>
                <a:lnTo>
                  <a:pt x="84035" y="42100"/>
                </a:lnTo>
                <a:lnTo>
                  <a:pt x="138297" y="42100"/>
                </a:lnTo>
                <a:lnTo>
                  <a:pt x="128625" y="3365"/>
                </a:lnTo>
                <a:close/>
              </a:path>
              <a:path w="1076959" h="234315">
                <a:moveTo>
                  <a:pt x="172611" y="179514"/>
                </a:moveTo>
                <a:lnTo>
                  <a:pt x="127025" y="179514"/>
                </a:lnTo>
                <a:lnTo>
                  <a:pt x="138252" y="230708"/>
                </a:lnTo>
                <a:lnTo>
                  <a:pt x="185394" y="230708"/>
                </a:lnTo>
                <a:lnTo>
                  <a:pt x="172611" y="179514"/>
                </a:lnTo>
                <a:close/>
              </a:path>
              <a:path w="1076959" h="234315">
                <a:moveTo>
                  <a:pt x="138297" y="42100"/>
                </a:moveTo>
                <a:lnTo>
                  <a:pt x="97193" y="42100"/>
                </a:lnTo>
                <a:lnTo>
                  <a:pt x="119316" y="143814"/>
                </a:lnTo>
                <a:lnTo>
                  <a:pt x="163696" y="143814"/>
                </a:lnTo>
                <a:lnTo>
                  <a:pt x="138297" y="42100"/>
                </a:lnTo>
                <a:close/>
              </a:path>
              <a:path w="1076959" h="234315">
                <a:moveTo>
                  <a:pt x="281305" y="0"/>
                </a:moveTo>
                <a:lnTo>
                  <a:pt x="240824" y="8157"/>
                </a:lnTo>
                <a:lnTo>
                  <a:pt x="211499" y="31408"/>
                </a:lnTo>
                <a:lnTo>
                  <a:pt x="193661" y="67920"/>
                </a:lnTo>
                <a:lnTo>
                  <a:pt x="187642" y="115862"/>
                </a:lnTo>
                <a:lnTo>
                  <a:pt x="193706" y="166302"/>
                </a:lnTo>
                <a:lnTo>
                  <a:pt x="211618" y="203385"/>
                </a:lnTo>
                <a:lnTo>
                  <a:pt x="240958" y="226259"/>
                </a:lnTo>
                <a:lnTo>
                  <a:pt x="281305" y="234073"/>
                </a:lnTo>
                <a:lnTo>
                  <a:pt x="301954" y="232464"/>
                </a:lnTo>
                <a:lnTo>
                  <a:pt x="321159" y="227761"/>
                </a:lnTo>
                <a:lnTo>
                  <a:pt x="339042" y="220154"/>
                </a:lnTo>
                <a:lnTo>
                  <a:pt x="355727" y="209829"/>
                </a:lnTo>
                <a:lnTo>
                  <a:pt x="350132" y="195008"/>
                </a:lnTo>
                <a:lnTo>
                  <a:pt x="285153" y="195008"/>
                </a:lnTo>
                <a:lnTo>
                  <a:pt x="261948" y="189976"/>
                </a:lnTo>
                <a:lnTo>
                  <a:pt x="245297" y="174966"/>
                </a:lnTo>
                <a:lnTo>
                  <a:pt x="235261" y="150104"/>
                </a:lnTo>
                <a:lnTo>
                  <a:pt x="231902" y="115519"/>
                </a:lnTo>
                <a:lnTo>
                  <a:pt x="235271" y="82543"/>
                </a:lnTo>
                <a:lnTo>
                  <a:pt x="245378" y="58599"/>
                </a:lnTo>
                <a:lnTo>
                  <a:pt x="262221" y="44001"/>
                </a:lnTo>
                <a:lnTo>
                  <a:pt x="285800" y="39065"/>
                </a:lnTo>
                <a:lnTo>
                  <a:pt x="346154" y="39065"/>
                </a:lnTo>
                <a:lnTo>
                  <a:pt x="355079" y="19202"/>
                </a:lnTo>
                <a:lnTo>
                  <a:pt x="340260" y="10946"/>
                </a:lnTo>
                <a:lnTo>
                  <a:pt x="322645" y="4929"/>
                </a:lnTo>
                <a:lnTo>
                  <a:pt x="302803" y="1248"/>
                </a:lnTo>
                <a:lnTo>
                  <a:pt x="281305" y="0"/>
                </a:lnTo>
                <a:close/>
              </a:path>
              <a:path w="1076959" h="234315">
                <a:moveTo>
                  <a:pt x="342252" y="174129"/>
                </a:moveTo>
                <a:lnTo>
                  <a:pt x="330081" y="182219"/>
                </a:lnTo>
                <a:lnTo>
                  <a:pt x="316107" y="188860"/>
                </a:lnTo>
                <a:lnTo>
                  <a:pt x="300931" y="193355"/>
                </a:lnTo>
                <a:lnTo>
                  <a:pt x="285153" y="195008"/>
                </a:lnTo>
                <a:lnTo>
                  <a:pt x="350132" y="195008"/>
                </a:lnTo>
                <a:lnTo>
                  <a:pt x="342252" y="174129"/>
                </a:lnTo>
                <a:close/>
              </a:path>
              <a:path w="1076959" h="234315">
                <a:moveTo>
                  <a:pt x="346154" y="39065"/>
                </a:moveTo>
                <a:lnTo>
                  <a:pt x="285800" y="39065"/>
                </a:lnTo>
                <a:lnTo>
                  <a:pt x="302013" y="40260"/>
                </a:lnTo>
                <a:lnTo>
                  <a:pt x="316630" y="43573"/>
                </a:lnTo>
                <a:lnTo>
                  <a:pt x="329141" y="48591"/>
                </a:lnTo>
                <a:lnTo>
                  <a:pt x="339039" y="54902"/>
                </a:lnTo>
                <a:lnTo>
                  <a:pt x="346154" y="39065"/>
                </a:lnTo>
                <a:close/>
              </a:path>
              <a:path w="1076959" h="234315">
                <a:moveTo>
                  <a:pt x="419227" y="3365"/>
                </a:moveTo>
                <a:lnTo>
                  <a:pt x="376885" y="3365"/>
                </a:lnTo>
                <a:lnTo>
                  <a:pt x="376885" y="230708"/>
                </a:lnTo>
                <a:lnTo>
                  <a:pt x="419227" y="230708"/>
                </a:lnTo>
                <a:lnTo>
                  <a:pt x="419227" y="136410"/>
                </a:lnTo>
                <a:lnTo>
                  <a:pt x="542074" y="136410"/>
                </a:lnTo>
                <a:lnTo>
                  <a:pt x="542074" y="96329"/>
                </a:lnTo>
                <a:lnTo>
                  <a:pt x="419227" y="96329"/>
                </a:lnTo>
                <a:lnTo>
                  <a:pt x="419227" y="3365"/>
                </a:lnTo>
                <a:close/>
              </a:path>
              <a:path w="1076959" h="234315">
                <a:moveTo>
                  <a:pt x="542074" y="136410"/>
                </a:moveTo>
                <a:lnTo>
                  <a:pt x="499414" y="136410"/>
                </a:lnTo>
                <a:lnTo>
                  <a:pt x="499414" y="230708"/>
                </a:lnTo>
                <a:lnTo>
                  <a:pt x="542074" y="230708"/>
                </a:lnTo>
                <a:lnTo>
                  <a:pt x="542074" y="136410"/>
                </a:lnTo>
                <a:close/>
              </a:path>
              <a:path w="1076959" h="234315">
                <a:moveTo>
                  <a:pt x="542074" y="3365"/>
                </a:moveTo>
                <a:lnTo>
                  <a:pt x="499414" y="3365"/>
                </a:lnTo>
                <a:lnTo>
                  <a:pt x="499414" y="96329"/>
                </a:lnTo>
                <a:lnTo>
                  <a:pt x="542074" y="96329"/>
                </a:lnTo>
                <a:lnTo>
                  <a:pt x="542074" y="3365"/>
                </a:lnTo>
                <a:close/>
              </a:path>
              <a:path w="1076959" h="234315">
                <a:moveTo>
                  <a:pt x="621626" y="3365"/>
                </a:moveTo>
                <a:lnTo>
                  <a:pt x="579602" y="3365"/>
                </a:lnTo>
                <a:lnTo>
                  <a:pt x="579602" y="230708"/>
                </a:lnTo>
                <a:lnTo>
                  <a:pt x="621626" y="230708"/>
                </a:lnTo>
                <a:lnTo>
                  <a:pt x="621626" y="3365"/>
                </a:lnTo>
                <a:close/>
              </a:path>
              <a:path w="1076959" h="234315">
                <a:moveTo>
                  <a:pt x="723620" y="3365"/>
                </a:moveTo>
                <a:lnTo>
                  <a:pt x="657872" y="3365"/>
                </a:lnTo>
                <a:lnTo>
                  <a:pt x="657872" y="230708"/>
                </a:lnTo>
                <a:lnTo>
                  <a:pt x="699884" y="230708"/>
                </a:lnTo>
                <a:lnTo>
                  <a:pt x="699884" y="151561"/>
                </a:lnTo>
                <a:lnTo>
                  <a:pt x="723620" y="151561"/>
                </a:lnTo>
                <a:lnTo>
                  <a:pt x="758018" y="145666"/>
                </a:lnTo>
                <a:lnTo>
                  <a:pt x="783964" y="129414"/>
                </a:lnTo>
                <a:lnTo>
                  <a:pt x="792370" y="116865"/>
                </a:lnTo>
                <a:lnTo>
                  <a:pt x="699884" y="116865"/>
                </a:lnTo>
                <a:lnTo>
                  <a:pt x="699884" y="40754"/>
                </a:lnTo>
                <a:lnTo>
                  <a:pt x="797799" y="40754"/>
                </a:lnTo>
                <a:lnTo>
                  <a:pt x="781440" y="20588"/>
                </a:lnTo>
                <a:lnTo>
                  <a:pt x="755178" y="7603"/>
                </a:lnTo>
                <a:lnTo>
                  <a:pt x="723620" y="3365"/>
                </a:lnTo>
                <a:close/>
              </a:path>
              <a:path w="1076959" h="234315">
                <a:moveTo>
                  <a:pt x="797799" y="40754"/>
                </a:moveTo>
                <a:lnTo>
                  <a:pt x="722668" y="40754"/>
                </a:lnTo>
                <a:lnTo>
                  <a:pt x="738880" y="43012"/>
                </a:lnTo>
                <a:lnTo>
                  <a:pt x="751093" y="49723"/>
                </a:lnTo>
                <a:lnTo>
                  <a:pt x="758797" y="60792"/>
                </a:lnTo>
                <a:lnTo>
                  <a:pt x="761479" y="76123"/>
                </a:lnTo>
                <a:lnTo>
                  <a:pt x="758886" y="93001"/>
                </a:lnTo>
                <a:lnTo>
                  <a:pt x="751332" y="105838"/>
                </a:lnTo>
                <a:lnTo>
                  <a:pt x="739147" y="114003"/>
                </a:lnTo>
                <a:lnTo>
                  <a:pt x="722668" y="116865"/>
                </a:lnTo>
                <a:lnTo>
                  <a:pt x="792370" y="116865"/>
                </a:lnTo>
                <a:lnTo>
                  <a:pt x="800348" y="104954"/>
                </a:lnTo>
                <a:lnTo>
                  <a:pt x="806056" y="74434"/>
                </a:lnTo>
                <a:lnTo>
                  <a:pt x="799401" y="42729"/>
                </a:lnTo>
                <a:lnTo>
                  <a:pt x="797799" y="40754"/>
                </a:lnTo>
                <a:close/>
              </a:path>
              <a:path w="1076959" h="234315">
                <a:moveTo>
                  <a:pt x="870534" y="3365"/>
                </a:moveTo>
                <a:lnTo>
                  <a:pt x="828509" y="3365"/>
                </a:lnTo>
                <a:lnTo>
                  <a:pt x="828509" y="230708"/>
                </a:lnTo>
                <a:lnTo>
                  <a:pt x="870534" y="230708"/>
                </a:lnTo>
                <a:lnTo>
                  <a:pt x="870534" y="3365"/>
                </a:lnTo>
                <a:close/>
              </a:path>
              <a:path w="1076959" h="234315">
                <a:moveTo>
                  <a:pt x="1019683" y="3365"/>
                </a:moveTo>
                <a:lnTo>
                  <a:pt x="949756" y="3365"/>
                </a:lnTo>
                <a:lnTo>
                  <a:pt x="891057" y="230708"/>
                </a:lnTo>
                <a:lnTo>
                  <a:pt x="932116" y="230708"/>
                </a:lnTo>
                <a:lnTo>
                  <a:pt x="943660" y="179514"/>
                </a:lnTo>
                <a:lnTo>
                  <a:pt x="1063678" y="179514"/>
                </a:lnTo>
                <a:lnTo>
                  <a:pt x="1054761" y="143814"/>
                </a:lnTo>
                <a:lnTo>
                  <a:pt x="951369" y="143814"/>
                </a:lnTo>
                <a:lnTo>
                  <a:pt x="975106" y="42100"/>
                </a:lnTo>
                <a:lnTo>
                  <a:pt x="1029357" y="42100"/>
                </a:lnTo>
                <a:lnTo>
                  <a:pt x="1019683" y="3365"/>
                </a:lnTo>
                <a:close/>
              </a:path>
              <a:path w="1076959" h="234315">
                <a:moveTo>
                  <a:pt x="1063678" y="179514"/>
                </a:moveTo>
                <a:lnTo>
                  <a:pt x="1018082" y="179514"/>
                </a:lnTo>
                <a:lnTo>
                  <a:pt x="1029309" y="230708"/>
                </a:lnTo>
                <a:lnTo>
                  <a:pt x="1076464" y="230708"/>
                </a:lnTo>
                <a:lnTo>
                  <a:pt x="1063678" y="179514"/>
                </a:lnTo>
                <a:close/>
              </a:path>
              <a:path w="1076959" h="234315">
                <a:moveTo>
                  <a:pt x="1029357" y="42100"/>
                </a:moveTo>
                <a:lnTo>
                  <a:pt x="988250" y="42100"/>
                </a:lnTo>
                <a:lnTo>
                  <a:pt x="1010386" y="143814"/>
                </a:lnTo>
                <a:lnTo>
                  <a:pt x="1054761" y="143814"/>
                </a:lnTo>
                <a:lnTo>
                  <a:pt x="1029357" y="42100"/>
                </a:lnTo>
                <a:close/>
              </a:path>
            </a:pathLst>
          </a:custGeom>
          <a:solidFill>
            <a:srgbClr val="034694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6" name="object 25">
            <a:extLst>
              <a:ext uri="{FF2B5EF4-FFF2-40B4-BE49-F238E27FC236}">
                <a16:creationId xmlns:a16="http://schemas.microsoft.com/office/drawing/2014/main" id="{44FDB137-2995-F14C-B34B-460BE8EA2157}"/>
              </a:ext>
            </a:extLst>
          </p:cNvPr>
          <p:cNvSpPr/>
          <p:nvPr/>
        </p:nvSpPr>
        <p:spPr>
          <a:xfrm>
            <a:off x="7166918" y="6228948"/>
            <a:ext cx="3071989" cy="41465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7" name="object 23">
            <a:extLst>
              <a:ext uri="{FF2B5EF4-FFF2-40B4-BE49-F238E27FC236}">
                <a16:creationId xmlns:a16="http://schemas.microsoft.com/office/drawing/2014/main" id="{834C4417-BDD4-6E40-993B-823EB9DFE90F}"/>
              </a:ext>
            </a:extLst>
          </p:cNvPr>
          <p:cNvSpPr/>
          <p:nvPr/>
        </p:nvSpPr>
        <p:spPr>
          <a:xfrm flipV="1">
            <a:off x="7166918" y="6108945"/>
            <a:ext cx="1256460" cy="45719"/>
          </a:xfrm>
          <a:custGeom>
            <a:avLst/>
            <a:gdLst/>
            <a:ahLst/>
            <a:cxnLst/>
            <a:rect l="l" t="t" r="r" b="b"/>
            <a:pathLst>
              <a:path w="442595">
                <a:moveTo>
                  <a:pt x="0" y="0"/>
                </a:moveTo>
                <a:lnTo>
                  <a:pt x="442379" y="0"/>
                </a:lnTo>
              </a:path>
            </a:pathLst>
          </a:custGeom>
          <a:ln w="60731">
            <a:solidFill>
              <a:srgbClr val="0D70B8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8" name="object 24">
            <a:extLst>
              <a:ext uri="{FF2B5EF4-FFF2-40B4-BE49-F238E27FC236}">
                <a16:creationId xmlns:a16="http://schemas.microsoft.com/office/drawing/2014/main" id="{1612CDC7-6530-B749-9287-EC2640E035DD}"/>
              </a:ext>
            </a:extLst>
          </p:cNvPr>
          <p:cNvSpPr/>
          <p:nvPr/>
        </p:nvSpPr>
        <p:spPr>
          <a:xfrm flipV="1">
            <a:off x="8420014" y="6103073"/>
            <a:ext cx="1818893" cy="45719"/>
          </a:xfrm>
          <a:custGeom>
            <a:avLst/>
            <a:gdLst/>
            <a:ahLst/>
            <a:cxnLst/>
            <a:rect l="l" t="t" r="r" b="b"/>
            <a:pathLst>
              <a:path w="640715">
                <a:moveTo>
                  <a:pt x="0" y="0"/>
                </a:moveTo>
                <a:lnTo>
                  <a:pt x="640562" y="0"/>
                </a:lnTo>
              </a:path>
            </a:pathLst>
          </a:custGeom>
          <a:ln w="60731">
            <a:solidFill>
              <a:srgbClr val="EF4950"/>
            </a:solidFill>
          </a:ln>
        </p:spPr>
        <p:txBody>
          <a:bodyPr wrap="square" lIns="0" tIns="0" rIns="0" bIns="0" rtlCol="0"/>
          <a:lstStyle/>
          <a:p>
            <a:endParaRPr sz="1588" dirty="0"/>
          </a:p>
        </p:txBody>
      </p:sp>
    </p:spTree>
    <p:extLst>
      <p:ext uri="{BB962C8B-B14F-4D97-AF65-F5344CB8AC3E}">
        <p14:creationId xmlns:p14="http://schemas.microsoft.com/office/powerpoint/2010/main" val="180358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E351B-09AD-9F4C-BA15-F896E9F5C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L" b="1" dirty="0"/>
              <a:t>Enlaces útiles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1CA17-F54F-0841-90C5-B79DDF3F4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Anteproyecto</a:t>
            </a:r>
            <a:r>
              <a:rPr lang="en-US" dirty="0"/>
              <a:t> de Directrices </a:t>
            </a:r>
            <a:r>
              <a:rPr lang="en-US" dirty="0" err="1"/>
              <a:t>sobre</a:t>
            </a:r>
            <a:r>
              <a:rPr lang="en-US" dirty="0"/>
              <a:t> el </a:t>
            </a:r>
            <a:r>
              <a:rPr lang="en-US" dirty="0" err="1"/>
              <a:t>uso</a:t>
            </a:r>
            <a:r>
              <a:rPr lang="en-US" dirty="0"/>
              <a:t> de </a:t>
            </a:r>
            <a:r>
              <a:rPr lang="en-US" dirty="0" err="1"/>
              <a:t>certificados</a:t>
            </a:r>
            <a:r>
              <a:rPr lang="en-US" dirty="0"/>
              <a:t> </a:t>
            </a:r>
            <a:r>
              <a:rPr lang="en-US" dirty="0" err="1"/>
              <a:t>electrónicos</a:t>
            </a:r>
            <a:r>
              <a:rPr lang="en-US" dirty="0"/>
              <a:t> sin </a:t>
            </a:r>
            <a:r>
              <a:rPr lang="en-US" dirty="0" err="1"/>
              <a:t>papel</a:t>
            </a:r>
            <a:r>
              <a:rPr lang="en-US" dirty="0"/>
              <a:t> - </a:t>
            </a:r>
            <a:r>
              <a:rPr lang="en-US" dirty="0" err="1"/>
              <a:t>Revisión</a:t>
            </a:r>
            <a:r>
              <a:rPr lang="en-US" dirty="0"/>
              <a:t> de CXG 38-2001: </a:t>
            </a:r>
            <a:r>
              <a:rPr lang="en-US" dirty="0">
                <a:hlinkClick r:id="rId2"/>
              </a:rPr>
              <a:t>http://www.fao.org/fao-who-codexalimentarius/sh-proxy/es/?lnk=1&amp;url=https%253A%252F%252Fworkspace.fao.org%252Fsites%252Fcodex%252FMeetings%252FCX-733-25%252FWorking%2BDocuments%252Ffc25_05s.pdf</a:t>
            </a:r>
            <a:r>
              <a:rPr lang="en-US" dirty="0"/>
              <a:t> </a:t>
            </a:r>
          </a:p>
          <a:p>
            <a:r>
              <a:rPr lang="en-US" dirty="0" err="1"/>
              <a:t>Normas</a:t>
            </a:r>
            <a:r>
              <a:rPr lang="en-US" dirty="0"/>
              <a:t> del Codex para </a:t>
            </a:r>
            <a:r>
              <a:rPr lang="en-US" dirty="0" err="1"/>
              <a:t>inspección</a:t>
            </a:r>
            <a:r>
              <a:rPr lang="en-US" dirty="0"/>
              <a:t> y </a:t>
            </a:r>
            <a:r>
              <a:rPr lang="en-US" dirty="0" err="1"/>
              <a:t>certificación</a:t>
            </a:r>
            <a:r>
              <a:rPr lang="en-US" dirty="0"/>
              <a:t> de </a:t>
            </a:r>
            <a:r>
              <a:rPr lang="en-US" dirty="0" err="1"/>
              <a:t>importaciones</a:t>
            </a:r>
            <a:r>
              <a:rPr lang="en-US" dirty="0"/>
              <a:t> y </a:t>
            </a:r>
            <a:r>
              <a:rPr lang="en-US" dirty="0" err="1"/>
              <a:t>exportaciones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http://www.fao.org/fao-who-codexalimentarius/committees/committee-detail/related-standards/es/?committee=CCFICS</a:t>
            </a:r>
            <a:r>
              <a:rPr lang="en-US" dirty="0"/>
              <a:t> </a:t>
            </a:r>
            <a:endParaRPr lang="en-CL" dirty="0"/>
          </a:p>
        </p:txBody>
      </p:sp>
    </p:spTree>
    <p:extLst>
      <p:ext uri="{BB962C8B-B14F-4D97-AF65-F5344CB8AC3E}">
        <p14:creationId xmlns:p14="http://schemas.microsoft.com/office/powerpoint/2010/main" val="141790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1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A picture containing indoor, man, person, book&#10;&#10;Description automatically generated">
            <a:extLst>
              <a:ext uri="{FF2B5EF4-FFF2-40B4-BE49-F238E27FC236}">
                <a16:creationId xmlns:a16="http://schemas.microsoft.com/office/drawing/2014/main" id="{30ACD5BE-F09F-7543-A846-33769ECFF1F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l="18607" r="17859" b="2"/>
          <a:stretch/>
        </p:blipFill>
        <p:spPr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F0788-DF4A-2541-ADF7-B229D87C2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295011"/>
            <a:ext cx="4977578" cy="46759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CL" sz="6000" dirty="0">
                <a:solidFill>
                  <a:srgbClr val="000000"/>
                </a:solidFill>
              </a:rPr>
              <a:t>Muchas gracias</a:t>
            </a:r>
          </a:p>
          <a:p>
            <a:pPr marL="0" indent="0">
              <a:buNone/>
            </a:pPr>
            <a:endParaRPr lang="en-CL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CL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CL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CL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CL" sz="3200" dirty="0">
                <a:solidFill>
                  <a:srgbClr val="000000"/>
                </a:solidFill>
              </a:rPr>
              <a:t>Diego Varela </a:t>
            </a:r>
          </a:p>
          <a:p>
            <a:pPr marL="0" indent="0">
              <a:buNone/>
            </a:pPr>
            <a:r>
              <a:rPr lang="en-CL" sz="3200" dirty="0">
                <a:solidFill>
                  <a:srgbClr val="000000"/>
                </a:solidFill>
                <a:hlinkClick r:id="rId4"/>
              </a:rPr>
              <a:t>diego.varela@achipia.gob.cl</a:t>
            </a:r>
            <a:r>
              <a:rPr lang="en-CL" sz="3200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2421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0E55533-00E0-7545-B36E-D67947E89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L" sz="4000">
                <a:solidFill>
                  <a:srgbClr val="FFFFFF"/>
                </a:solidFill>
              </a:rPr>
              <a:t>Contenido de la presentación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34C0270-853C-4316-9CAB-0042E68FE4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0142437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409192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174D8-5954-E840-8884-B81EF7B4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es-419" sz="4800" dirty="0"/>
              <a:t>¿Qué es el Codex y por qué es importante?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30F421-9D6D-054C-B421-8E164BD07F9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43050"/>
            <a:ext cx="9563100" cy="515492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B60F57C-436E-E74E-8DE3-1B1E11EB8770}"/>
              </a:ext>
            </a:extLst>
          </p:cNvPr>
          <p:cNvSpPr/>
          <p:nvPr/>
        </p:nvSpPr>
        <p:spPr>
          <a:xfrm rot="5400000">
            <a:off x="9858375" y="3198733"/>
            <a:ext cx="251079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s-ES_tradnl" sz="1400" dirty="0">
                <a:solidFill>
                  <a:srgbClr val="0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Fuente: Comercio y normas alimentarias, Publicación conjunta FAO, OMC, 2018.</a:t>
            </a:r>
            <a:endParaRPr lang="en-CL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883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5DDBFF2-1532-4173-B5D7-38DCE869F911}"/>
              </a:ext>
            </a:extLst>
          </p:cNvPr>
          <p:cNvSpPr txBox="1"/>
          <p:nvPr/>
        </p:nvSpPr>
        <p:spPr>
          <a:xfrm>
            <a:off x="724048" y="652966"/>
            <a:ext cx="66573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4800" b="1" dirty="0">
                <a:solidFill>
                  <a:schemeClr val="tx2">
                    <a:lumMod val="50000"/>
                  </a:schemeClr>
                </a:solidFill>
              </a:rPr>
              <a:t>¿Para qué sirve el Codex?</a:t>
            </a:r>
          </a:p>
        </p:txBody>
      </p:sp>
      <p:grpSp>
        <p:nvGrpSpPr>
          <p:cNvPr id="77" name="Grupo 76">
            <a:extLst>
              <a:ext uri="{FF2B5EF4-FFF2-40B4-BE49-F238E27FC236}">
                <a16:creationId xmlns:a16="http://schemas.microsoft.com/office/drawing/2014/main" id="{65BFD5F1-A95B-4144-B96D-48E7F3BDEACF}"/>
              </a:ext>
            </a:extLst>
          </p:cNvPr>
          <p:cNvGrpSpPr/>
          <p:nvPr/>
        </p:nvGrpSpPr>
        <p:grpSpPr>
          <a:xfrm>
            <a:off x="4471009" y="2472531"/>
            <a:ext cx="1662801" cy="2851778"/>
            <a:chOff x="4419600" y="2802856"/>
            <a:chExt cx="2512677" cy="3232016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32B00E9A-170A-46EF-AB9D-AFA902E043DE}"/>
                </a:ext>
              </a:extLst>
            </p:cNvPr>
            <p:cNvSpPr/>
            <p:nvPr/>
          </p:nvSpPr>
          <p:spPr>
            <a:xfrm>
              <a:off x="4419600" y="3532872"/>
              <a:ext cx="2119818" cy="152437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sz="1588"/>
            </a:p>
          </p:txBody>
        </p:sp>
        <p:pic>
          <p:nvPicPr>
            <p:cNvPr id="30" name="Picture 4" descr="Resultado de imagen para normas png">
              <a:extLst>
                <a:ext uri="{FF2B5EF4-FFF2-40B4-BE49-F238E27FC236}">
                  <a16:creationId xmlns:a16="http://schemas.microsoft.com/office/drawing/2014/main" id="{7E850D40-A8FC-4F06-BB3A-435D13FABC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419600" y="2802856"/>
              <a:ext cx="2304567" cy="2240236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CuadroTexto 33">
              <a:extLst>
                <a:ext uri="{FF2B5EF4-FFF2-40B4-BE49-F238E27FC236}">
                  <a16:creationId xmlns:a16="http://schemas.microsoft.com/office/drawing/2014/main" id="{30AD48EB-A403-48D7-8C7A-DD63D2C22885}"/>
                </a:ext>
              </a:extLst>
            </p:cNvPr>
            <p:cNvSpPr txBox="1"/>
            <p:nvPr/>
          </p:nvSpPr>
          <p:spPr>
            <a:xfrm>
              <a:off x="4419600" y="5093075"/>
              <a:ext cx="2512677" cy="9417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L" sz="2400" dirty="0">
                  <a:solidFill>
                    <a:srgbClr val="FF6600"/>
                  </a:solidFill>
                  <a:latin typeface="gobCL-Heavy" panose="02000603060000020004" pitchFamily="50" charset="0"/>
                </a:rPr>
                <a:t>Normas de </a:t>
              </a:r>
            </a:p>
            <a:p>
              <a:pPr algn="ctr"/>
              <a:r>
                <a:rPr lang="es-CL" sz="2400" dirty="0">
                  <a:solidFill>
                    <a:srgbClr val="FF6600"/>
                  </a:solidFill>
                  <a:latin typeface="gobCL-Heavy" panose="02000603060000020004" pitchFamily="50" charset="0"/>
                </a:rPr>
                <a:t>Referencia</a:t>
              </a:r>
            </a:p>
          </p:txBody>
        </p:sp>
      </p:grpSp>
      <p:grpSp>
        <p:nvGrpSpPr>
          <p:cNvPr id="76" name="Grupo 75">
            <a:extLst>
              <a:ext uri="{FF2B5EF4-FFF2-40B4-BE49-F238E27FC236}">
                <a16:creationId xmlns:a16="http://schemas.microsoft.com/office/drawing/2014/main" id="{B71B0C6F-582B-41FE-9D70-70D9536278EF}"/>
              </a:ext>
            </a:extLst>
          </p:cNvPr>
          <p:cNvGrpSpPr/>
          <p:nvPr/>
        </p:nvGrpSpPr>
        <p:grpSpPr>
          <a:xfrm>
            <a:off x="2972386" y="3374049"/>
            <a:ext cx="1048353" cy="523220"/>
            <a:chOff x="3048000" y="3968234"/>
            <a:chExt cx="1584176" cy="592982"/>
          </a:xfrm>
        </p:grpSpPr>
        <p:cxnSp>
          <p:nvCxnSpPr>
            <p:cNvPr id="13" name="Conector recto 12">
              <a:extLst>
                <a:ext uri="{FF2B5EF4-FFF2-40B4-BE49-F238E27FC236}">
                  <a16:creationId xmlns:a16="http://schemas.microsoft.com/office/drawing/2014/main" id="{D6FCB293-F479-4D25-9989-FDAD3088B8A0}"/>
                </a:ext>
              </a:extLst>
            </p:cNvPr>
            <p:cNvCxnSpPr>
              <a:cxnSpLocks/>
            </p:cNvCxnSpPr>
            <p:nvPr/>
          </p:nvCxnSpPr>
          <p:spPr>
            <a:xfrm>
              <a:off x="3048000" y="4152900"/>
              <a:ext cx="304800" cy="0"/>
            </a:xfrm>
            <a:prstGeom prst="line">
              <a:avLst/>
            </a:prstGeom>
            <a:ln w="1968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ector recto 38">
              <a:extLst>
                <a:ext uri="{FF2B5EF4-FFF2-40B4-BE49-F238E27FC236}">
                  <a16:creationId xmlns:a16="http://schemas.microsoft.com/office/drawing/2014/main" id="{D3DE4B12-D2B3-4991-B9D8-A8FA29F66B9A}"/>
                </a:ext>
              </a:extLst>
            </p:cNvPr>
            <p:cNvCxnSpPr>
              <a:cxnSpLocks/>
            </p:cNvCxnSpPr>
            <p:nvPr/>
          </p:nvCxnSpPr>
          <p:spPr>
            <a:xfrm>
              <a:off x="3962400" y="4152900"/>
              <a:ext cx="396529" cy="0"/>
            </a:xfrm>
            <a:prstGeom prst="line">
              <a:avLst/>
            </a:prstGeom>
            <a:ln w="1968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CBEEA876-741D-4555-A112-8F1A415F1A60}"/>
                </a:ext>
              </a:extLst>
            </p:cNvPr>
            <p:cNvSpPr txBox="1"/>
            <p:nvPr/>
          </p:nvSpPr>
          <p:spPr>
            <a:xfrm>
              <a:off x="3241283" y="3968234"/>
              <a:ext cx="1390893" cy="59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L" sz="2800" b="1" dirty="0">
                  <a:solidFill>
                    <a:srgbClr val="FF6600"/>
                  </a:solidFill>
                  <a:latin typeface="gobCL" pitchFamily="50" charset="0"/>
                </a:rPr>
                <a:t>Hace</a:t>
              </a:r>
            </a:p>
          </p:txBody>
        </p:sp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643E906E-F539-4F9C-AD1D-0B890AFA3321}"/>
              </a:ext>
            </a:extLst>
          </p:cNvPr>
          <p:cNvGrpSpPr/>
          <p:nvPr/>
        </p:nvGrpSpPr>
        <p:grpSpPr>
          <a:xfrm>
            <a:off x="836308" y="2430134"/>
            <a:ext cx="1848583" cy="2768455"/>
            <a:chOff x="232520" y="2895600"/>
            <a:chExt cx="2793415" cy="3137582"/>
          </a:xfrm>
        </p:grpSpPr>
        <p:sp>
          <p:nvSpPr>
            <p:cNvPr id="4" name="Elipse 3">
              <a:extLst>
                <a:ext uri="{FF2B5EF4-FFF2-40B4-BE49-F238E27FC236}">
                  <a16:creationId xmlns:a16="http://schemas.microsoft.com/office/drawing/2014/main" id="{B939F987-FAD2-4CB4-949C-85B4B0AEB66D}"/>
                </a:ext>
              </a:extLst>
            </p:cNvPr>
            <p:cNvSpPr/>
            <p:nvPr/>
          </p:nvSpPr>
          <p:spPr>
            <a:xfrm>
              <a:off x="257629" y="2895600"/>
              <a:ext cx="2743200" cy="251460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sz="1588" dirty="0"/>
            </a:p>
          </p:txBody>
        </p:sp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08E3CE10-2EAE-4E93-BA6A-F65E34A806B3}"/>
                </a:ext>
              </a:extLst>
            </p:cNvPr>
            <p:cNvSpPr txBox="1"/>
            <p:nvPr/>
          </p:nvSpPr>
          <p:spPr>
            <a:xfrm>
              <a:off x="232520" y="3626093"/>
              <a:ext cx="2793415" cy="8434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CL" sz="2118" dirty="0">
                  <a:solidFill>
                    <a:schemeClr val="bg1"/>
                  </a:solidFill>
                  <a:latin typeface="gobCL-Heavy" panose="02000603060000020004" pitchFamily="50" charset="0"/>
                </a:rPr>
                <a:t>CODEX </a:t>
              </a:r>
            </a:p>
            <a:p>
              <a:pPr algn="ctr"/>
              <a:r>
                <a:rPr lang="es-CL" sz="2118" dirty="0">
                  <a:solidFill>
                    <a:schemeClr val="bg1"/>
                  </a:solidFill>
                  <a:latin typeface="gobCL-Heavy" panose="02000603060000020004" pitchFamily="50" charset="0"/>
                </a:rPr>
                <a:t>ALIMENTARIUS</a:t>
              </a:r>
            </a:p>
          </p:txBody>
        </p:sp>
        <p:pic>
          <p:nvPicPr>
            <p:cNvPr id="1026" name="Picture 2" descr="Resultado de imagen para libro png">
              <a:extLst>
                <a:ext uri="{FF2B5EF4-FFF2-40B4-BE49-F238E27FC236}">
                  <a16:creationId xmlns:a16="http://schemas.microsoft.com/office/drawing/2014/main" id="{17D9B37E-B94F-4219-B2D8-D3BD5DA5AB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459" y="4580200"/>
              <a:ext cx="2113429" cy="1452982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1246BFEF-B448-4751-8F31-0676FC30E049}"/>
                </a:ext>
              </a:extLst>
            </p:cNvPr>
            <p:cNvSpPr txBox="1"/>
            <p:nvPr/>
          </p:nvSpPr>
          <p:spPr>
            <a:xfrm>
              <a:off x="1369382" y="3276601"/>
              <a:ext cx="581841" cy="4740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L" sz="2118" b="1" dirty="0">
                  <a:solidFill>
                    <a:schemeClr val="bg1"/>
                  </a:solidFill>
                  <a:latin typeface="gobCL" pitchFamily="50" charset="0"/>
                </a:rPr>
                <a:t>El</a:t>
              </a:r>
            </a:p>
          </p:txBody>
        </p:sp>
      </p:grpSp>
      <p:grpSp>
        <p:nvGrpSpPr>
          <p:cNvPr id="79" name="Grupo 78">
            <a:extLst>
              <a:ext uri="{FF2B5EF4-FFF2-40B4-BE49-F238E27FC236}">
                <a16:creationId xmlns:a16="http://schemas.microsoft.com/office/drawing/2014/main" id="{25E014BD-9D93-4E96-A188-C725A0E28DD8}"/>
              </a:ext>
            </a:extLst>
          </p:cNvPr>
          <p:cNvGrpSpPr/>
          <p:nvPr/>
        </p:nvGrpSpPr>
        <p:grpSpPr>
          <a:xfrm>
            <a:off x="8063697" y="877581"/>
            <a:ext cx="3628020" cy="1530087"/>
            <a:chOff x="8714642" y="1723595"/>
            <a:chExt cx="4746726" cy="1202134"/>
          </a:xfrm>
        </p:grpSpPr>
        <p:sp>
          <p:nvSpPr>
            <p:cNvPr id="27" name="CuadroTexto 26">
              <a:extLst>
                <a:ext uri="{FF2B5EF4-FFF2-40B4-BE49-F238E27FC236}">
                  <a16:creationId xmlns:a16="http://schemas.microsoft.com/office/drawing/2014/main" id="{71810C46-DE0D-4A6A-A351-622DB15DA4D5}"/>
                </a:ext>
              </a:extLst>
            </p:cNvPr>
            <p:cNvSpPr txBox="1"/>
            <p:nvPr/>
          </p:nvSpPr>
          <p:spPr>
            <a:xfrm>
              <a:off x="10666583" y="1972301"/>
              <a:ext cx="1351076" cy="456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L" sz="3177" b="1" dirty="0">
                  <a:solidFill>
                    <a:srgbClr val="FF6600"/>
                  </a:solidFill>
                  <a:latin typeface="gobCL-Heavy" panose="02000603060000020004" pitchFamily="50" charset="0"/>
                </a:rPr>
                <a:t>OMC</a:t>
              </a:r>
            </a:p>
          </p:txBody>
        </p:sp>
        <p:pic>
          <p:nvPicPr>
            <p:cNvPr id="1030" name="Picture 6" descr="Resultado de imagen para OMC png">
              <a:extLst>
                <a:ext uri="{FF2B5EF4-FFF2-40B4-BE49-F238E27FC236}">
                  <a16:creationId xmlns:a16="http://schemas.microsoft.com/office/drawing/2014/main" id="{1B7589A0-88CB-43CD-BE9D-741C2CF447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14642" y="1723595"/>
              <a:ext cx="1524000" cy="114300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1B5FBA50-2088-4708-8A1B-21951ECC4FEC}"/>
                </a:ext>
              </a:extLst>
            </p:cNvPr>
            <p:cNvSpPr txBox="1"/>
            <p:nvPr/>
          </p:nvSpPr>
          <p:spPr>
            <a:xfrm>
              <a:off x="10500432" y="2417930"/>
              <a:ext cx="2960936" cy="5077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dirty="0">
                  <a:solidFill>
                    <a:srgbClr val="FF6600"/>
                  </a:solidFill>
                  <a:latin typeface="gobCL" pitchFamily="50" charset="0"/>
                </a:rPr>
                <a:t>En acuerdos referidos a alimentos</a:t>
              </a:r>
            </a:p>
          </p:txBody>
        </p:sp>
      </p:grpSp>
      <p:grpSp>
        <p:nvGrpSpPr>
          <p:cNvPr id="89" name="Grupo 88">
            <a:extLst>
              <a:ext uri="{FF2B5EF4-FFF2-40B4-BE49-F238E27FC236}">
                <a16:creationId xmlns:a16="http://schemas.microsoft.com/office/drawing/2014/main" id="{881DA838-896D-4E3E-8969-5A0DFFC6FA58}"/>
              </a:ext>
            </a:extLst>
          </p:cNvPr>
          <p:cNvGrpSpPr/>
          <p:nvPr/>
        </p:nvGrpSpPr>
        <p:grpSpPr>
          <a:xfrm>
            <a:off x="8396802" y="2704493"/>
            <a:ext cx="3539434" cy="1743516"/>
            <a:chOff x="9055585" y="3682615"/>
            <a:chExt cx="3941405" cy="1369818"/>
          </a:xfrm>
        </p:grpSpPr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7787F1B7-25BA-43B4-8EC8-3AE8EC81EAC7}"/>
                </a:ext>
              </a:extLst>
            </p:cNvPr>
            <p:cNvSpPr/>
            <p:nvPr/>
          </p:nvSpPr>
          <p:spPr>
            <a:xfrm>
              <a:off x="9569769" y="3682615"/>
              <a:ext cx="3154933" cy="5561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CL" sz="2000" b="1" dirty="0">
                  <a:solidFill>
                    <a:srgbClr val="FF6600"/>
                  </a:solidFill>
                  <a:latin typeface="gobCL-Heavy" panose="02000603060000020004" pitchFamily="50" charset="0"/>
                </a:rPr>
                <a:t>La</a:t>
              </a:r>
              <a:r>
                <a:rPr lang="es-CL" sz="1765" b="1" dirty="0">
                  <a:solidFill>
                    <a:srgbClr val="FF6600"/>
                  </a:solidFill>
                  <a:latin typeface="gobCL-Heavy" panose="02000603060000020004" pitchFamily="50" charset="0"/>
                </a:rPr>
                <a:t> </a:t>
              </a:r>
              <a:r>
                <a:rPr lang="es-CL" sz="2000" b="1" dirty="0">
                  <a:solidFill>
                    <a:srgbClr val="FF6600"/>
                  </a:solidFill>
                  <a:latin typeface="gobCL-Heavy" panose="02000603060000020004" pitchFamily="50" charset="0"/>
                </a:rPr>
                <a:t>Legislación</a:t>
              </a:r>
              <a:endParaRPr lang="es-CL" sz="1765" b="1" dirty="0">
                <a:solidFill>
                  <a:srgbClr val="FF6600"/>
                </a:solidFill>
                <a:latin typeface="gobCL-Heavy" panose="02000603060000020004" pitchFamily="50" charset="0"/>
              </a:endParaRPr>
            </a:p>
            <a:p>
              <a:pPr algn="ctr"/>
              <a:r>
                <a:rPr lang="es-CL" sz="2000" b="1" dirty="0">
                  <a:solidFill>
                    <a:srgbClr val="FF6600"/>
                  </a:solidFill>
                  <a:latin typeface="gobCL-Heavy" panose="02000603060000020004" pitchFamily="50" charset="0"/>
                </a:rPr>
                <a:t>Nacional </a:t>
              </a:r>
              <a:endParaRPr lang="es-CL" sz="2000" b="1" dirty="0">
                <a:solidFill>
                  <a:srgbClr val="FF6600"/>
                </a:solidFill>
              </a:endParaRPr>
            </a:p>
          </p:txBody>
        </p:sp>
        <p:pic>
          <p:nvPicPr>
            <p:cNvPr id="1032" name="Picture 8" descr="Resultado de imagen para legislacion png">
              <a:extLst>
                <a:ext uri="{FF2B5EF4-FFF2-40B4-BE49-F238E27FC236}">
                  <a16:creationId xmlns:a16="http://schemas.microsoft.com/office/drawing/2014/main" id="{44BDC8F4-5C2F-40FE-BAB8-248CE84257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55585" y="3837973"/>
              <a:ext cx="1214460" cy="121446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" name="CuadroTexto 58">
              <a:extLst>
                <a:ext uri="{FF2B5EF4-FFF2-40B4-BE49-F238E27FC236}">
                  <a16:creationId xmlns:a16="http://schemas.microsoft.com/office/drawing/2014/main" id="{EF94F8FF-0813-42CF-89C1-17F8602009F7}"/>
                </a:ext>
              </a:extLst>
            </p:cNvPr>
            <p:cNvSpPr txBox="1"/>
            <p:nvPr/>
          </p:nvSpPr>
          <p:spPr>
            <a:xfrm>
              <a:off x="10058399" y="4142759"/>
              <a:ext cx="2938591" cy="8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1600" dirty="0">
                  <a:solidFill>
                    <a:srgbClr val="FF6600"/>
                  </a:solidFill>
                  <a:latin typeface="gobCL" pitchFamily="50" charset="0"/>
                </a:rPr>
                <a:t>De los países a los que exportamos, de los que importamos y en nuestra propia normativa nacional</a:t>
              </a:r>
              <a:r>
                <a:rPr lang="es-CL" sz="1600" b="1" dirty="0">
                  <a:solidFill>
                    <a:srgbClr val="FF6600"/>
                  </a:solidFill>
                  <a:latin typeface="gobCL" pitchFamily="50" charset="0"/>
                </a:rPr>
                <a:t>.</a:t>
              </a:r>
            </a:p>
          </p:txBody>
        </p:sp>
      </p:grpSp>
      <p:grpSp>
        <p:nvGrpSpPr>
          <p:cNvPr id="78" name="Grupo 77">
            <a:extLst>
              <a:ext uri="{FF2B5EF4-FFF2-40B4-BE49-F238E27FC236}">
                <a16:creationId xmlns:a16="http://schemas.microsoft.com/office/drawing/2014/main" id="{7A22B3B0-FFB1-4FF3-815F-AD045F133089}"/>
              </a:ext>
            </a:extLst>
          </p:cNvPr>
          <p:cNvGrpSpPr/>
          <p:nvPr/>
        </p:nvGrpSpPr>
        <p:grpSpPr>
          <a:xfrm>
            <a:off x="6200161" y="2692726"/>
            <a:ext cx="2041625" cy="2057271"/>
            <a:chOff x="6568685" y="3051754"/>
            <a:chExt cx="2337820" cy="2331574"/>
          </a:xfrm>
        </p:grpSpPr>
        <p:cxnSp>
          <p:nvCxnSpPr>
            <p:cNvPr id="40" name="Conector recto 39">
              <a:extLst>
                <a:ext uri="{FF2B5EF4-FFF2-40B4-BE49-F238E27FC236}">
                  <a16:creationId xmlns:a16="http://schemas.microsoft.com/office/drawing/2014/main" id="{BE0345E1-1B10-4F4E-9E9F-C3716EF71ABB}"/>
                </a:ext>
              </a:extLst>
            </p:cNvPr>
            <p:cNvCxnSpPr>
              <a:cxnSpLocks/>
            </p:cNvCxnSpPr>
            <p:nvPr/>
          </p:nvCxnSpPr>
          <p:spPr>
            <a:xfrm>
              <a:off x="6601481" y="4169927"/>
              <a:ext cx="381000" cy="0"/>
            </a:xfrm>
            <a:prstGeom prst="line">
              <a:avLst/>
            </a:prstGeom>
            <a:ln w="1968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CuadroTexto 40">
              <a:extLst>
                <a:ext uri="{FF2B5EF4-FFF2-40B4-BE49-F238E27FC236}">
                  <a16:creationId xmlns:a16="http://schemas.microsoft.com/office/drawing/2014/main" id="{64FB03B6-9EE5-41D2-9AA2-BFC372B403C6}"/>
                </a:ext>
              </a:extLst>
            </p:cNvPr>
            <p:cNvSpPr txBox="1"/>
            <p:nvPr/>
          </p:nvSpPr>
          <p:spPr>
            <a:xfrm>
              <a:off x="6568685" y="3744260"/>
              <a:ext cx="2304565" cy="9417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400" b="1" dirty="0">
                  <a:solidFill>
                    <a:srgbClr val="FF6600"/>
                  </a:solidFill>
                  <a:latin typeface="gobCL-Heavy" panose="02000603060000020004" pitchFamily="50" charset="0"/>
                </a:rPr>
                <a:t>Que son usadas por </a:t>
              </a:r>
            </a:p>
          </p:txBody>
        </p:sp>
        <p:cxnSp>
          <p:nvCxnSpPr>
            <p:cNvPr id="46" name="Conector recto 45">
              <a:extLst>
                <a:ext uri="{FF2B5EF4-FFF2-40B4-BE49-F238E27FC236}">
                  <a16:creationId xmlns:a16="http://schemas.microsoft.com/office/drawing/2014/main" id="{8BE2B2EC-83B1-427C-9F3F-0C947F4DABE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43659" y="3365190"/>
              <a:ext cx="477623" cy="1655457"/>
            </a:xfrm>
            <a:prstGeom prst="line">
              <a:avLst/>
            </a:prstGeom>
            <a:ln w="1968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4" name="Grupo 73">
              <a:extLst>
                <a:ext uri="{FF2B5EF4-FFF2-40B4-BE49-F238E27FC236}">
                  <a16:creationId xmlns:a16="http://schemas.microsoft.com/office/drawing/2014/main" id="{36AADCEB-726E-4A30-9A0E-E5EA04FBDF6D}"/>
                </a:ext>
              </a:extLst>
            </p:cNvPr>
            <p:cNvGrpSpPr/>
            <p:nvPr/>
          </p:nvGrpSpPr>
          <p:grpSpPr>
            <a:xfrm>
              <a:off x="8337502" y="3976752"/>
              <a:ext cx="569003" cy="423799"/>
              <a:chOff x="8337502" y="3976752"/>
              <a:chExt cx="569003" cy="423799"/>
            </a:xfrm>
          </p:grpSpPr>
          <p:cxnSp>
            <p:nvCxnSpPr>
              <p:cNvPr id="51" name="Conector recto 50">
                <a:extLst>
                  <a:ext uri="{FF2B5EF4-FFF2-40B4-BE49-F238E27FC236}">
                    <a16:creationId xmlns:a16="http://schemas.microsoft.com/office/drawing/2014/main" id="{9CF183CB-DDD8-414C-A812-53D10753CAF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502" y="4204696"/>
                <a:ext cx="550096" cy="0"/>
              </a:xfrm>
              <a:prstGeom prst="line">
                <a:avLst/>
              </a:prstGeom>
              <a:ln w="196850" cap="rnd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Conector recto 61">
                <a:extLst>
                  <a:ext uri="{FF2B5EF4-FFF2-40B4-BE49-F238E27FC236}">
                    <a16:creationId xmlns:a16="http://schemas.microsoft.com/office/drawing/2014/main" id="{DA75D57F-49BA-436C-A818-5E2069B3FE0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17587" y="3976752"/>
                <a:ext cx="188918" cy="184666"/>
              </a:xfrm>
              <a:prstGeom prst="line">
                <a:avLst/>
              </a:prstGeom>
              <a:ln w="177800" cap="rnd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Conector recto 63">
                <a:extLst>
                  <a:ext uri="{FF2B5EF4-FFF2-40B4-BE49-F238E27FC236}">
                    <a16:creationId xmlns:a16="http://schemas.microsoft.com/office/drawing/2014/main" id="{8195CD07-C096-4555-9AB7-B240403314C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736937" y="4189568"/>
                <a:ext cx="169568" cy="210983"/>
              </a:xfrm>
              <a:prstGeom prst="line">
                <a:avLst/>
              </a:prstGeom>
              <a:ln w="177800" cap="rnd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Grupo 79">
              <a:extLst>
                <a:ext uri="{FF2B5EF4-FFF2-40B4-BE49-F238E27FC236}">
                  <a16:creationId xmlns:a16="http://schemas.microsoft.com/office/drawing/2014/main" id="{FB3507F9-E1DD-48D1-A534-CB50B738E8C7}"/>
                </a:ext>
              </a:extLst>
            </p:cNvPr>
            <p:cNvGrpSpPr/>
            <p:nvPr/>
          </p:nvGrpSpPr>
          <p:grpSpPr>
            <a:xfrm rot="18820521">
              <a:off x="8253369" y="3124356"/>
              <a:ext cx="569003" cy="423799"/>
              <a:chOff x="8337502" y="3976752"/>
              <a:chExt cx="569003" cy="423799"/>
            </a:xfrm>
          </p:grpSpPr>
          <p:cxnSp>
            <p:nvCxnSpPr>
              <p:cNvPr id="81" name="Conector recto 80">
                <a:extLst>
                  <a:ext uri="{FF2B5EF4-FFF2-40B4-BE49-F238E27FC236}">
                    <a16:creationId xmlns:a16="http://schemas.microsoft.com/office/drawing/2014/main" id="{AFB55C0B-C17C-4AC0-A169-D01F0396A9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502" y="4204696"/>
                <a:ext cx="550096" cy="0"/>
              </a:xfrm>
              <a:prstGeom prst="line">
                <a:avLst/>
              </a:prstGeom>
              <a:ln w="196850" cap="rnd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Conector recto 81">
                <a:extLst>
                  <a:ext uri="{FF2B5EF4-FFF2-40B4-BE49-F238E27FC236}">
                    <a16:creationId xmlns:a16="http://schemas.microsoft.com/office/drawing/2014/main" id="{02D66D09-2B7E-4850-AE3D-9804D6BA96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17587" y="3976752"/>
                <a:ext cx="188918" cy="184666"/>
              </a:xfrm>
              <a:prstGeom prst="line">
                <a:avLst/>
              </a:prstGeom>
              <a:ln w="177800" cap="rnd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Conector recto 82">
                <a:extLst>
                  <a:ext uri="{FF2B5EF4-FFF2-40B4-BE49-F238E27FC236}">
                    <a16:creationId xmlns:a16="http://schemas.microsoft.com/office/drawing/2014/main" id="{8B5359F4-0721-46A3-ABF5-D1633E7F6D6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736937" y="4189568"/>
                <a:ext cx="169568" cy="210983"/>
              </a:xfrm>
              <a:prstGeom prst="line">
                <a:avLst/>
              </a:prstGeom>
              <a:ln w="177800" cap="rnd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4" name="Grupo 83">
              <a:extLst>
                <a:ext uri="{FF2B5EF4-FFF2-40B4-BE49-F238E27FC236}">
                  <a16:creationId xmlns:a16="http://schemas.microsoft.com/office/drawing/2014/main" id="{05192651-5A7D-4EE2-9863-FB17A1FF96F8}"/>
                </a:ext>
              </a:extLst>
            </p:cNvPr>
            <p:cNvGrpSpPr/>
            <p:nvPr/>
          </p:nvGrpSpPr>
          <p:grpSpPr>
            <a:xfrm rot="1964200">
              <a:off x="8298128" y="4959529"/>
              <a:ext cx="569003" cy="423799"/>
              <a:chOff x="8337502" y="3976752"/>
              <a:chExt cx="569003" cy="423799"/>
            </a:xfrm>
          </p:grpSpPr>
          <p:cxnSp>
            <p:nvCxnSpPr>
              <p:cNvPr id="85" name="Conector recto 84">
                <a:extLst>
                  <a:ext uri="{FF2B5EF4-FFF2-40B4-BE49-F238E27FC236}">
                    <a16:creationId xmlns:a16="http://schemas.microsoft.com/office/drawing/2014/main" id="{13F47C19-348E-4BCD-B876-9D18BEDA6A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502" y="4204696"/>
                <a:ext cx="550096" cy="0"/>
              </a:xfrm>
              <a:prstGeom prst="line">
                <a:avLst/>
              </a:prstGeom>
              <a:ln w="196850" cap="rnd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Conector recto 85">
                <a:extLst>
                  <a:ext uri="{FF2B5EF4-FFF2-40B4-BE49-F238E27FC236}">
                    <a16:creationId xmlns:a16="http://schemas.microsoft.com/office/drawing/2014/main" id="{F95FA381-76C3-4AD6-B39A-D5A924E835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17587" y="3976752"/>
                <a:ext cx="188918" cy="184666"/>
              </a:xfrm>
              <a:prstGeom prst="line">
                <a:avLst/>
              </a:prstGeom>
              <a:ln w="177800" cap="rnd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Conector recto 86">
                <a:extLst>
                  <a:ext uri="{FF2B5EF4-FFF2-40B4-BE49-F238E27FC236}">
                    <a16:creationId xmlns:a16="http://schemas.microsoft.com/office/drawing/2014/main" id="{2E5CFF82-C390-44BF-87B5-89F88C9EE9D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736937" y="4189568"/>
                <a:ext cx="169568" cy="210983"/>
              </a:xfrm>
              <a:prstGeom prst="line">
                <a:avLst/>
              </a:prstGeom>
              <a:ln w="177800" cap="rnd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0" name="Grupo 89">
            <a:extLst>
              <a:ext uri="{FF2B5EF4-FFF2-40B4-BE49-F238E27FC236}">
                <a16:creationId xmlns:a16="http://schemas.microsoft.com/office/drawing/2014/main" id="{DDD269D4-5A60-4F82-B19B-181254E38542}"/>
              </a:ext>
            </a:extLst>
          </p:cNvPr>
          <p:cNvGrpSpPr/>
          <p:nvPr/>
        </p:nvGrpSpPr>
        <p:grpSpPr>
          <a:xfrm>
            <a:off x="8361669" y="4727757"/>
            <a:ext cx="3489940" cy="1974087"/>
            <a:chOff x="8996058" y="5135667"/>
            <a:chExt cx="4566068" cy="1550969"/>
          </a:xfrm>
        </p:grpSpPr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27C54D7F-ED31-478E-8771-9B2A86B3AE44}"/>
                </a:ext>
              </a:extLst>
            </p:cNvPr>
            <p:cNvSpPr txBox="1"/>
            <p:nvPr/>
          </p:nvSpPr>
          <p:spPr>
            <a:xfrm>
              <a:off x="10106277" y="5135667"/>
              <a:ext cx="3170130" cy="943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L" sz="2400" b="1" dirty="0">
                  <a:solidFill>
                    <a:srgbClr val="FF6600"/>
                  </a:solidFill>
                  <a:latin typeface="gobCL-Heavy" panose="02000603060000020004" pitchFamily="50" charset="0"/>
                </a:rPr>
                <a:t>En el Establecimiento de los TLC</a:t>
              </a:r>
            </a:p>
          </p:txBody>
        </p:sp>
        <p:pic>
          <p:nvPicPr>
            <p:cNvPr id="1034" name="Picture 10" descr="Resultado de imagen para acuerdo png">
              <a:extLst>
                <a:ext uri="{FF2B5EF4-FFF2-40B4-BE49-F238E27FC236}">
                  <a16:creationId xmlns:a16="http://schemas.microsoft.com/office/drawing/2014/main" id="{02C0C66A-5266-41FC-8E5B-B314D198AB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96058" y="5247333"/>
              <a:ext cx="1076174" cy="65300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8" name="CuadroTexto 87">
              <a:extLst>
                <a:ext uri="{FF2B5EF4-FFF2-40B4-BE49-F238E27FC236}">
                  <a16:creationId xmlns:a16="http://schemas.microsoft.com/office/drawing/2014/main" id="{9D6ECF4B-C56F-45BF-94EF-D114247B5988}"/>
                </a:ext>
              </a:extLst>
            </p:cNvPr>
            <p:cNvSpPr txBox="1"/>
            <p:nvPr/>
          </p:nvSpPr>
          <p:spPr>
            <a:xfrm>
              <a:off x="10391996" y="6033752"/>
              <a:ext cx="3170130" cy="652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1600" b="1" dirty="0">
                  <a:solidFill>
                    <a:srgbClr val="FF6600"/>
                  </a:solidFill>
                  <a:latin typeface="gobCL" pitchFamily="50" charset="0"/>
                </a:rPr>
                <a:t>En los capítulos de alimentos la referencia es el Codex </a:t>
              </a:r>
              <a:r>
                <a:rPr lang="es-CL" sz="1600" b="1" dirty="0" err="1">
                  <a:solidFill>
                    <a:srgbClr val="FF6600"/>
                  </a:solidFill>
                  <a:latin typeface="gobCL" pitchFamily="50" charset="0"/>
                </a:rPr>
                <a:t>Alimentarius</a:t>
              </a:r>
              <a:r>
                <a:rPr lang="es-CL" sz="1600" b="1" dirty="0">
                  <a:solidFill>
                    <a:srgbClr val="FF6600"/>
                  </a:solidFill>
                  <a:latin typeface="gobCL" pitchFamily="50" charset="0"/>
                </a:rPr>
                <a:t>.</a:t>
              </a:r>
            </a:p>
          </p:txBody>
        </p:sp>
      </p:grpSp>
      <p:sp>
        <p:nvSpPr>
          <p:cNvPr id="91" name="CuadroTexto 90">
            <a:extLst>
              <a:ext uri="{FF2B5EF4-FFF2-40B4-BE49-F238E27FC236}">
                <a16:creationId xmlns:a16="http://schemas.microsoft.com/office/drawing/2014/main" id="{98E2E800-9836-4D96-ACC3-2A141644D643}"/>
              </a:ext>
            </a:extLst>
          </p:cNvPr>
          <p:cNvSpPr txBox="1"/>
          <p:nvPr/>
        </p:nvSpPr>
        <p:spPr>
          <a:xfrm>
            <a:off x="411480" y="5947389"/>
            <a:ext cx="8274937" cy="825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1588" b="1" dirty="0">
                <a:solidFill>
                  <a:schemeClr val="tx2"/>
                </a:solidFill>
              </a:rPr>
              <a:t>En la construcción de las normas participan todos los países, aportando elementos y poniendo de relieve sus intereses. Participar en Codex es importante para los países y su inserción en el mundo. </a:t>
            </a:r>
          </a:p>
        </p:txBody>
      </p:sp>
    </p:spTree>
    <p:extLst>
      <p:ext uri="{BB962C8B-B14F-4D97-AF65-F5344CB8AC3E}">
        <p14:creationId xmlns:p14="http://schemas.microsoft.com/office/powerpoint/2010/main" val="4065794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5F4D120-3921-42A8-A063-46B023CB0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picture containing room, light, person, holding&#10;&#10;Description automatically generated">
            <a:extLst>
              <a:ext uri="{FF2B5EF4-FFF2-40B4-BE49-F238E27FC236}">
                <a16:creationId xmlns:a16="http://schemas.microsoft.com/office/drawing/2014/main" id="{0DFA56BB-BA11-DF45-8738-C567C8DD569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346" b="-1"/>
          <a:stretch/>
        </p:blipFill>
        <p:spPr>
          <a:xfrm>
            <a:off x="4476307" y="595421"/>
            <a:ext cx="7715693" cy="565843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D01B3E5-85F4-41A9-A504-D5E6268DE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729"/>
          <a:stretch>
            <a:fillRect/>
          </a:stretch>
        </p:blipFill>
        <p:spPr>
          <a:xfrm>
            <a:off x="3466214" y="550975"/>
            <a:ext cx="8725786" cy="5756049"/>
          </a:xfrm>
          <a:custGeom>
            <a:avLst/>
            <a:gdLst>
              <a:gd name="connsiteX0" fmla="*/ 0 w 8725786"/>
              <a:gd name="connsiteY0" fmla="*/ 0 h 5756049"/>
              <a:gd name="connsiteX1" fmla="*/ 8725786 w 8725786"/>
              <a:gd name="connsiteY1" fmla="*/ 0 h 5756049"/>
              <a:gd name="connsiteX2" fmla="*/ 8725786 w 8725786"/>
              <a:gd name="connsiteY2" fmla="*/ 5756049 h 5756049"/>
              <a:gd name="connsiteX3" fmla="*/ 0 w 8725786"/>
              <a:gd name="connsiteY3" fmla="*/ 5756049 h 5756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25786" h="5756049">
                <a:moveTo>
                  <a:pt x="0" y="0"/>
                </a:moveTo>
                <a:lnTo>
                  <a:pt x="8725786" y="0"/>
                </a:lnTo>
                <a:lnTo>
                  <a:pt x="8725786" y="5756049"/>
                </a:lnTo>
                <a:lnTo>
                  <a:pt x="0" y="5756049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9578C05-EA6A-664F-8570-DF0C27528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484" y="2546823"/>
            <a:ext cx="3948269" cy="238384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100" b="1">
                <a:solidFill>
                  <a:srgbClr val="000000"/>
                </a:solidFill>
              </a:rPr>
              <a:t>Trabajo del Codex en certificación electrónica</a:t>
            </a:r>
          </a:p>
        </p:txBody>
      </p:sp>
    </p:spTree>
    <p:extLst>
      <p:ext uri="{BB962C8B-B14F-4D97-AF65-F5344CB8AC3E}">
        <p14:creationId xmlns:p14="http://schemas.microsoft.com/office/powerpoint/2010/main" val="309287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26602-86A8-0344-84B5-D4A990520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1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Directrices para el </a:t>
            </a:r>
            <a:r>
              <a:rPr lang="en-US" b="1" dirty="0" err="1"/>
              <a:t>diseño</a:t>
            </a:r>
            <a:r>
              <a:rPr lang="en-US" b="1" dirty="0"/>
              <a:t>, </a:t>
            </a:r>
            <a:r>
              <a:rPr lang="en-US" b="1" dirty="0" err="1"/>
              <a:t>elaboración</a:t>
            </a:r>
            <a:r>
              <a:rPr lang="en-US" b="1" dirty="0"/>
              <a:t>, </a:t>
            </a:r>
            <a:r>
              <a:rPr lang="en-US" b="1" dirty="0" err="1"/>
              <a:t>expedición</a:t>
            </a:r>
            <a:r>
              <a:rPr lang="en-US" b="1" dirty="0"/>
              <a:t> y </a:t>
            </a:r>
            <a:r>
              <a:rPr lang="en-US" b="1" dirty="0" err="1"/>
              <a:t>uso</a:t>
            </a:r>
            <a:r>
              <a:rPr lang="en-US" b="1" dirty="0"/>
              <a:t> de </a:t>
            </a:r>
            <a:r>
              <a:rPr lang="en-US" b="1" dirty="0" err="1"/>
              <a:t>certificados</a:t>
            </a:r>
            <a:r>
              <a:rPr lang="en-US" b="1" dirty="0"/>
              <a:t> </a:t>
            </a:r>
            <a:r>
              <a:rPr lang="en-US" b="1" dirty="0" err="1"/>
              <a:t>oficiales</a:t>
            </a:r>
            <a:r>
              <a:rPr lang="en-US" b="1" dirty="0"/>
              <a:t> </a:t>
            </a:r>
            <a:r>
              <a:rPr lang="en-US" b="1" dirty="0" err="1"/>
              <a:t>genéricos</a:t>
            </a:r>
            <a:r>
              <a:rPr lang="en-US" b="1" dirty="0"/>
              <a:t> (2009)</a:t>
            </a:r>
            <a:endParaRPr lang="en-CL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9B19F-778D-CA44-9077-1B1173298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305" y="1515373"/>
            <a:ext cx="11637538" cy="4866723"/>
          </a:xfrm>
        </p:spPr>
        <p:txBody>
          <a:bodyPr>
            <a:noAutofit/>
          </a:bodyPr>
          <a:lstStyle/>
          <a:p>
            <a:r>
              <a:rPr lang="en-US" sz="2400" dirty="0"/>
              <a:t>Los </a:t>
            </a:r>
            <a:r>
              <a:rPr lang="en-US" sz="2400" dirty="0" err="1"/>
              <a:t>certificados</a:t>
            </a:r>
            <a:r>
              <a:rPr lang="en-US" sz="2400" dirty="0"/>
              <a:t> </a:t>
            </a:r>
            <a:r>
              <a:rPr lang="en-US" sz="2400" dirty="0" err="1"/>
              <a:t>deberían</a:t>
            </a:r>
            <a:r>
              <a:rPr lang="en-US" sz="2400" dirty="0"/>
              <a:t> ser </a:t>
            </a:r>
            <a:r>
              <a:rPr lang="en-US" sz="2400" dirty="0" err="1"/>
              <a:t>requeridos</a:t>
            </a:r>
            <a:r>
              <a:rPr lang="en-US" sz="2400" dirty="0"/>
              <a:t> </a:t>
            </a:r>
            <a:r>
              <a:rPr lang="en-US" sz="2400" dirty="0" err="1"/>
              <a:t>sólo</a:t>
            </a:r>
            <a:r>
              <a:rPr lang="en-US" sz="2400" dirty="0"/>
              <a:t> </a:t>
            </a:r>
            <a:r>
              <a:rPr lang="en-US" sz="2400" dirty="0" err="1"/>
              <a:t>cuando</a:t>
            </a:r>
            <a:r>
              <a:rPr lang="en-US" sz="2400" dirty="0"/>
              <a:t> las </a:t>
            </a:r>
            <a:r>
              <a:rPr lang="en-US" sz="2400" dirty="0" err="1"/>
              <a:t>declaraciones</a:t>
            </a:r>
            <a:r>
              <a:rPr lang="en-US" sz="2400" dirty="0"/>
              <a:t> y la </a:t>
            </a:r>
            <a:r>
              <a:rPr lang="en-US" sz="2400" dirty="0" err="1"/>
              <a:t>información</a:t>
            </a:r>
            <a:r>
              <a:rPr lang="en-US" sz="2400" dirty="0"/>
              <a:t> </a:t>
            </a:r>
            <a:r>
              <a:rPr lang="en-US" sz="2400" dirty="0" err="1"/>
              <a:t>esencial</a:t>
            </a:r>
            <a:r>
              <a:rPr lang="en-US" sz="2400" dirty="0"/>
              <a:t> </a:t>
            </a:r>
            <a:r>
              <a:rPr lang="en-US" sz="2400" dirty="0" err="1"/>
              <a:t>sean</a:t>
            </a:r>
            <a:r>
              <a:rPr lang="en-US" sz="2400" dirty="0"/>
              <a:t> </a:t>
            </a:r>
            <a:r>
              <a:rPr lang="en-US" sz="2400" dirty="0" err="1"/>
              <a:t>necesarias</a:t>
            </a:r>
            <a:r>
              <a:rPr lang="en-US" sz="2400" dirty="0"/>
              <a:t> para el </a:t>
            </a:r>
            <a:r>
              <a:rPr lang="en-US" sz="2400" dirty="0" err="1"/>
              <a:t>cumplimiento</a:t>
            </a:r>
            <a:r>
              <a:rPr lang="en-US" sz="2400" dirty="0"/>
              <a:t> de los </a:t>
            </a:r>
            <a:r>
              <a:rPr lang="en-US" sz="2400" dirty="0" err="1"/>
              <a:t>requisitos</a:t>
            </a:r>
            <a:r>
              <a:rPr lang="en-US" sz="2400" dirty="0"/>
              <a:t> de </a:t>
            </a:r>
            <a:r>
              <a:rPr lang="en-US" sz="2400" dirty="0" err="1"/>
              <a:t>inocuidad</a:t>
            </a:r>
            <a:r>
              <a:rPr lang="en-US" sz="2400" dirty="0"/>
              <a:t> de los </a:t>
            </a:r>
            <a:r>
              <a:rPr lang="en-US" sz="2400" dirty="0" err="1"/>
              <a:t>alimentos</a:t>
            </a:r>
            <a:r>
              <a:rPr lang="en-US" sz="2400" dirty="0"/>
              <a:t> y/o </a:t>
            </a:r>
            <a:r>
              <a:rPr lang="en-US" sz="2400" dirty="0" err="1"/>
              <a:t>prácticas</a:t>
            </a:r>
            <a:r>
              <a:rPr lang="en-US" sz="2400" dirty="0"/>
              <a:t> </a:t>
            </a:r>
            <a:r>
              <a:rPr lang="en-US" sz="2400" dirty="0" err="1"/>
              <a:t>leales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el </a:t>
            </a:r>
            <a:r>
              <a:rPr lang="en-US" sz="2400" dirty="0" err="1"/>
              <a:t>comercio</a:t>
            </a:r>
            <a:r>
              <a:rPr lang="en-US" sz="2400" dirty="0"/>
              <a:t> de </a:t>
            </a:r>
            <a:r>
              <a:rPr lang="en-US" sz="2400" dirty="0" err="1"/>
              <a:t>alimentos</a:t>
            </a:r>
            <a:r>
              <a:rPr lang="en-US" sz="2400" dirty="0"/>
              <a:t>. </a:t>
            </a:r>
          </a:p>
          <a:p>
            <a:r>
              <a:rPr lang="en-US" sz="2400" dirty="0"/>
              <a:t>Las </a:t>
            </a:r>
            <a:r>
              <a:rPr lang="en-US" sz="2400" dirty="0" err="1"/>
              <a:t>declaraciones</a:t>
            </a:r>
            <a:r>
              <a:rPr lang="en-US" sz="2400" dirty="0"/>
              <a:t> y la </a:t>
            </a:r>
            <a:r>
              <a:rPr lang="en-US" sz="2400" dirty="0" err="1"/>
              <a:t>información</a:t>
            </a:r>
            <a:r>
              <a:rPr lang="en-US" sz="2400" dirty="0"/>
              <a:t> </a:t>
            </a:r>
            <a:r>
              <a:rPr lang="en-US" sz="2400" dirty="0" err="1"/>
              <a:t>requerida</a:t>
            </a:r>
            <a:r>
              <a:rPr lang="en-US" sz="2400" dirty="0"/>
              <a:t> por el </a:t>
            </a:r>
            <a:r>
              <a:rPr lang="en-US" sz="2400" dirty="0" err="1"/>
              <a:t>país</a:t>
            </a:r>
            <a:r>
              <a:rPr lang="en-US" sz="2400" dirty="0"/>
              <a:t> </a:t>
            </a:r>
            <a:r>
              <a:rPr lang="en-US" sz="2400" dirty="0" err="1"/>
              <a:t>importador</a:t>
            </a:r>
            <a:r>
              <a:rPr lang="en-US" sz="2400" dirty="0"/>
              <a:t> </a:t>
            </a:r>
            <a:r>
              <a:rPr lang="en-US" sz="2400" dirty="0" err="1"/>
              <a:t>deberían</a:t>
            </a:r>
            <a:r>
              <a:rPr lang="en-US" sz="2400" dirty="0"/>
              <a:t> </a:t>
            </a:r>
            <a:r>
              <a:rPr lang="en-US" sz="2400" dirty="0" err="1"/>
              <a:t>limitarse</a:t>
            </a:r>
            <a:r>
              <a:rPr lang="en-US" sz="2400" dirty="0"/>
              <a:t> a la </a:t>
            </a:r>
            <a:r>
              <a:rPr lang="en-US" sz="2400" dirty="0" err="1"/>
              <a:t>información</a:t>
            </a:r>
            <a:r>
              <a:rPr lang="en-US" sz="2400" dirty="0"/>
              <a:t> </a:t>
            </a:r>
            <a:r>
              <a:rPr lang="en-US" sz="2400" dirty="0" err="1"/>
              <a:t>esencial</a:t>
            </a:r>
            <a:r>
              <a:rPr lang="en-US" sz="2400" dirty="0"/>
              <a:t>.</a:t>
            </a:r>
          </a:p>
          <a:p>
            <a:r>
              <a:rPr lang="en-US" sz="2400" dirty="0"/>
              <a:t>El </a:t>
            </a:r>
            <a:r>
              <a:rPr lang="en-US" sz="2400" dirty="0" err="1"/>
              <a:t>fundamento</a:t>
            </a:r>
            <a:r>
              <a:rPr lang="en-US" sz="2400" dirty="0"/>
              <a:t> y los </a:t>
            </a:r>
            <a:r>
              <a:rPr lang="en-US" sz="2400" dirty="0" err="1"/>
              <a:t>requisitos</a:t>
            </a:r>
            <a:r>
              <a:rPr lang="en-US" sz="2400" dirty="0"/>
              <a:t> para las </a:t>
            </a:r>
            <a:r>
              <a:rPr lang="en-US" sz="2400" dirty="0" err="1"/>
              <a:t>declaraciones</a:t>
            </a:r>
            <a:r>
              <a:rPr lang="en-US" sz="2400" dirty="0"/>
              <a:t> </a:t>
            </a:r>
            <a:r>
              <a:rPr lang="en-US" sz="2400" dirty="0" err="1"/>
              <a:t>específicas</a:t>
            </a:r>
            <a:r>
              <a:rPr lang="en-US" sz="2400" dirty="0"/>
              <a:t> e </a:t>
            </a:r>
            <a:r>
              <a:rPr lang="en-US" sz="2400" dirty="0" err="1"/>
              <a:t>información</a:t>
            </a:r>
            <a:r>
              <a:rPr lang="en-US" sz="2400" dirty="0"/>
              <a:t> de </a:t>
            </a:r>
            <a:r>
              <a:rPr lang="en-US" sz="2400" dirty="0" err="1"/>
              <a:t>identificación</a:t>
            </a:r>
            <a:r>
              <a:rPr lang="en-US" sz="2400" dirty="0"/>
              <a:t> </a:t>
            </a:r>
            <a:r>
              <a:rPr lang="en-US" sz="2400" dirty="0" err="1"/>
              <a:t>deberían</a:t>
            </a:r>
            <a:r>
              <a:rPr lang="en-US" sz="2400" dirty="0"/>
              <a:t> </a:t>
            </a:r>
            <a:r>
              <a:rPr lang="en-US" sz="2400" dirty="0" err="1"/>
              <a:t>comunicarse</a:t>
            </a:r>
            <a:r>
              <a:rPr lang="en-US" sz="2400" dirty="0"/>
              <a:t> a los </a:t>
            </a:r>
            <a:r>
              <a:rPr lang="en-US" sz="2400" dirty="0" err="1"/>
              <a:t>países</a:t>
            </a:r>
            <a:r>
              <a:rPr lang="en-US" sz="2400" dirty="0"/>
              <a:t> </a:t>
            </a:r>
            <a:r>
              <a:rPr lang="en-US" sz="2400" dirty="0" err="1"/>
              <a:t>exportadores</a:t>
            </a:r>
            <a:r>
              <a:rPr lang="en-US" sz="2400" dirty="0"/>
              <a:t> de </a:t>
            </a:r>
            <a:r>
              <a:rPr lang="en-US" sz="2400" dirty="0" err="1"/>
              <a:t>manera</a:t>
            </a:r>
            <a:r>
              <a:rPr lang="en-US" sz="2400" dirty="0"/>
              <a:t> </a:t>
            </a:r>
            <a:r>
              <a:rPr lang="en-US" sz="2400" dirty="0" err="1"/>
              <a:t>consistente</a:t>
            </a:r>
            <a:r>
              <a:rPr lang="en-US" sz="2400" dirty="0"/>
              <a:t> y </a:t>
            </a:r>
            <a:r>
              <a:rPr lang="en-US" sz="2400" dirty="0" err="1"/>
              <a:t>transparente</a:t>
            </a:r>
            <a:r>
              <a:rPr lang="en-US" sz="2400" dirty="0"/>
              <a:t>, y el </a:t>
            </a:r>
            <a:r>
              <a:rPr lang="en-US" sz="2400" dirty="0" err="1"/>
              <a:t>país</a:t>
            </a:r>
            <a:r>
              <a:rPr lang="en-US" sz="2400" dirty="0"/>
              <a:t> </a:t>
            </a:r>
            <a:r>
              <a:rPr lang="en-US" sz="2400" dirty="0" err="1"/>
              <a:t>importador</a:t>
            </a:r>
            <a:r>
              <a:rPr lang="en-US" sz="2400" dirty="0"/>
              <a:t> </a:t>
            </a:r>
            <a:r>
              <a:rPr lang="en-US" sz="2400" dirty="0" err="1"/>
              <a:t>debería</a:t>
            </a:r>
            <a:r>
              <a:rPr lang="en-US" sz="2400" dirty="0"/>
              <a:t> </a:t>
            </a:r>
            <a:r>
              <a:rPr lang="en-US" sz="2400" dirty="0" err="1"/>
              <a:t>aplicarlos</a:t>
            </a:r>
            <a:r>
              <a:rPr lang="en-US" sz="2400" dirty="0"/>
              <a:t> de </a:t>
            </a:r>
            <a:r>
              <a:rPr lang="en-US" sz="2400" dirty="0" err="1"/>
              <a:t>manera</a:t>
            </a:r>
            <a:r>
              <a:rPr lang="en-US" sz="2400" dirty="0"/>
              <a:t> no </a:t>
            </a:r>
            <a:r>
              <a:rPr lang="en-US" sz="2400" dirty="0" err="1"/>
              <a:t>discriminatoria</a:t>
            </a:r>
            <a:r>
              <a:rPr lang="en-US" sz="2400" dirty="0"/>
              <a:t>. </a:t>
            </a:r>
          </a:p>
          <a:p>
            <a:r>
              <a:rPr lang="en-US" sz="2400" dirty="0"/>
              <a:t>Los </a:t>
            </a:r>
            <a:r>
              <a:rPr lang="en-US" sz="2400" dirty="0" err="1"/>
              <a:t>certificados</a:t>
            </a:r>
            <a:r>
              <a:rPr lang="en-US" sz="2400" dirty="0"/>
              <a:t> </a:t>
            </a:r>
            <a:r>
              <a:rPr lang="en-US" sz="2400" dirty="0" err="1"/>
              <a:t>oficiales</a:t>
            </a:r>
            <a:r>
              <a:rPr lang="en-US" sz="2400" dirty="0"/>
              <a:t>, sin que </a:t>
            </a:r>
            <a:r>
              <a:rPr lang="en-US" sz="2400" dirty="0" err="1"/>
              <a:t>importe</a:t>
            </a:r>
            <a:r>
              <a:rPr lang="en-US" sz="2400" dirty="0"/>
              <a:t> el modo de </a:t>
            </a:r>
            <a:r>
              <a:rPr lang="en-US" sz="2400" dirty="0" err="1"/>
              <a:t>expedición</a:t>
            </a:r>
            <a:r>
              <a:rPr lang="en-US" sz="2400" dirty="0"/>
              <a:t> </a:t>
            </a:r>
            <a:r>
              <a:rPr lang="en-US" sz="2400" dirty="0" err="1"/>
              <a:t>ni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contenido</a:t>
            </a:r>
            <a:r>
              <a:rPr lang="en-US" sz="2400" dirty="0"/>
              <a:t>, </a:t>
            </a:r>
            <a:r>
              <a:rPr lang="en-US" sz="2400" dirty="0" err="1"/>
              <a:t>deberían</a:t>
            </a:r>
            <a:r>
              <a:rPr lang="en-US" sz="2400" dirty="0"/>
              <a:t> </a:t>
            </a:r>
            <a:r>
              <a:rPr lang="en-US" sz="2400" dirty="0" err="1"/>
              <a:t>presentar</a:t>
            </a:r>
            <a:r>
              <a:rPr lang="en-US" sz="2400" dirty="0"/>
              <a:t> la </a:t>
            </a:r>
            <a:r>
              <a:rPr lang="en-US" sz="2400" dirty="0" err="1"/>
              <a:t>información</a:t>
            </a:r>
            <a:r>
              <a:rPr lang="en-US" sz="2400" dirty="0"/>
              <a:t> de </a:t>
            </a:r>
            <a:r>
              <a:rPr lang="en-US" sz="2400" dirty="0" err="1"/>
              <a:t>manera</a:t>
            </a:r>
            <a:r>
              <a:rPr lang="en-US" sz="2400" dirty="0"/>
              <a:t> </a:t>
            </a:r>
            <a:r>
              <a:rPr lang="en-US" sz="2400" dirty="0" err="1"/>
              <a:t>tal</a:t>
            </a:r>
            <a:r>
              <a:rPr lang="en-US" sz="2400" dirty="0"/>
              <a:t> que se </a:t>
            </a:r>
            <a:r>
              <a:rPr lang="en-US" sz="2400" dirty="0" err="1"/>
              <a:t>simplifique</a:t>
            </a:r>
            <a:r>
              <a:rPr lang="en-US" sz="2400" dirty="0"/>
              <a:t> y </a:t>
            </a:r>
            <a:r>
              <a:rPr lang="en-US" sz="2400" dirty="0" err="1"/>
              <a:t>agilice</a:t>
            </a:r>
            <a:r>
              <a:rPr lang="en-US" sz="2400" dirty="0"/>
              <a:t> el </a:t>
            </a:r>
            <a:r>
              <a:rPr lang="en-US" sz="2400" dirty="0" err="1"/>
              <a:t>proceso</a:t>
            </a:r>
            <a:r>
              <a:rPr lang="en-US" sz="2400" dirty="0"/>
              <a:t> de </a:t>
            </a:r>
            <a:r>
              <a:rPr lang="en-US" sz="2400" dirty="0" err="1"/>
              <a:t>despacho</a:t>
            </a:r>
            <a:r>
              <a:rPr lang="en-US" sz="2400" dirty="0"/>
              <a:t> de los </a:t>
            </a:r>
            <a:r>
              <a:rPr lang="en-US" sz="2400" dirty="0" err="1"/>
              <a:t>alimentos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Todas</a:t>
            </a:r>
            <a:r>
              <a:rPr lang="en-US" sz="2400" dirty="0"/>
              <a:t> las </a:t>
            </a:r>
            <a:r>
              <a:rPr lang="en-US" sz="2400" dirty="0" err="1"/>
              <a:t>declaraciones</a:t>
            </a:r>
            <a:r>
              <a:rPr lang="en-US" sz="2400" dirty="0"/>
              <a:t> </a:t>
            </a:r>
            <a:r>
              <a:rPr lang="en-US" sz="2400" dirty="0" err="1"/>
              <a:t>pertinentes</a:t>
            </a:r>
            <a:r>
              <a:rPr lang="en-US" sz="2400" dirty="0"/>
              <a:t> e </a:t>
            </a:r>
            <a:r>
              <a:rPr lang="en-US" sz="2400" dirty="0" err="1"/>
              <a:t>información</a:t>
            </a:r>
            <a:r>
              <a:rPr lang="en-US" sz="2400" dirty="0"/>
              <a:t> de </a:t>
            </a:r>
            <a:r>
              <a:rPr lang="en-US" sz="2400" dirty="0" err="1"/>
              <a:t>identificación</a:t>
            </a:r>
            <a:r>
              <a:rPr lang="en-US" sz="2400" dirty="0"/>
              <a:t> </a:t>
            </a:r>
            <a:r>
              <a:rPr lang="en-US" sz="2400" dirty="0" err="1"/>
              <a:t>requerida</a:t>
            </a:r>
            <a:r>
              <a:rPr lang="en-US" sz="2400" dirty="0"/>
              <a:t> por el </a:t>
            </a:r>
            <a:r>
              <a:rPr lang="en-US" sz="2400" dirty="0" err="1"/>
              <a:t>país</a:t>
            </a:r>
            <a:r>
              <a:rPr lang="en-US" sz="2400" dirty="0"/>
              <a:t> </a:t>
            </a:r>
            <a:r>
              <a:rPr lang="en-US" sz="2400" dirty="0" err="1"/>
              <a:t>importador</a:t>
            </a:r>
            <a:r>
              <a:rPr lang="en-US" sz="2400" dirty="0"/>
              <a:t> </a:t>
            </a:r>
            <a:r>
              <a:rPr lang="en-US" sz="2400" dirty="0" err="1"/>
              <a:t>deberían</a:t>
            </a:r>
            <a:r>
              <a:rPr lang="en-US" sz="2400" dirty="0"/>
              <a:t> </a:t>
            </a:r>
            <a:r>
              <a:rPr lang="en-US" sz="2400" dirty="0" err="1"/>
              <a:t>incluirse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un </a:t>
            </a:r>
            <a:r>
              <a:rPr lang="en-US" sz="2400" dirty="0" err="1"/>
              <a:t>certificado</a:t>
            </a:r>
            <a:r>
              <a:rPr lang="en-US" sz="2400" dirty="0"/>
              <a:t> </a:t>
            </a:r>
            <a:r>
              <a:rPr lang="en-US" sz="2400" dirty="0" err="1"/>
              <a:t>oficial</a:t>
            </a:r>
            <a:r>
              <a:rPr lang="en-US" sz="2400" dirty="0"/>
              <a:t> </a:t>
            </a:r>
            <a:r>
              <a:rPr lang="en-US" sz="2400" dirty="0" err="1"/>
              <a:t>único</a:t>
            </a:r>
            <a:r>
              <a:rPr lang="en-US" sz="2400" dirty="0"/>
              <a:t>, </a:t>
            </a:r>
            <a:r>
              <a:rPr lang="en-US" sz="2400" dirty="0" err="1"/>
              <a:t>en</a:t>
            </a:r>
            <a:r>
              <a:rPr lang="en-US" sz="2400" dirty="0"/>
              <a:t> la </a:t>
            </a:r>
            <a:r>
              <a:rPr lang="en-US" sz="2400" dirty="0" err="1"/>
              <a:t>medida</a:t>
            </a:r>
            <a:r>
              <a:rPr lang="en-US" sz="2400" dirty="0"/>
              <a:t> de lo </a:t>
            </a:r>
            <a:r>
              <a:rPr lang="en-US" sz="2400" dirty="0" err="1"/>
              <a:t>posible</a:t>
            </a:r>
            <a:r>
              <a:rPr lang="en-US" sz="2400" dirty="0"/>
              <a:t>, para </a:t>
            </a:r>
            <a:r>
              <a:rPr lang="en-US" sz="2400" dirty="0" err="1"/>
              <a:t>evitar</a:t>
            </a:r>
            <a:r>
              <a:rPr lang="en-US" sz="2400" dirty="0"/>
              <a:t> </a:t>
            </a:r>
            <a:r>
              <a:rPr lang="en-US" sz="2400" dirty="0" err="1"/>
              <a:t>certificados</a:t>
            </a:r>
            <a:r>
              <a:rPr lang="en-US" sz="2400" dirty="0"/>
              <a:t> </a:t>
            </a:r>
            <a:r>
              <a:rPr lang="en-US" sz="2400" dirty="0" err="1"/>
              <a:t>múltiples</a:t>
            </a:r>
            <a:r>
              <a:rPr lang="en-US" sz="2400" dirty="0"/>
              <a:t> o </a:t>
            </a:r>
            <a:r>
              <a:rPr lang="en-US" sz="2400" dirty="0" err="1"/>
              <a:t>redundantes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06100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50AD9-3254-3944-A20C-863652509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L" b="1" dirty="0"/>
              <a:t>Actualización de las directrices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5B1DE-409C-6D4C-8027-77B7BBB4A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955925"/>
          </a:xfrm>
        </p:spPr>
        <p:txBody>
          <a:bodyPr/>
          <a:lstStyle/>
          <a:p>
            <a:r>
              <a:rPr lang="en-CL" dirty="0"/>
              <a:t>2017, se acuerda revisar la actual directriz para certificados oficiales.</a:t>
            </a:r>
          </a:p>
          <a:p>
            <a:r>
              <a:rPr lang="en-US" dirty="0"/>
              <a:t>E</a:t>
            </a:r>
            <a:r>
              <a:rPr lang="en-CL" dirty="0"/>
              <a:t>n 2018 se presentó el documento de trabajo, que no pudo avanzar en la etapa de aprobación ya que muchos países tuvieron reparos</a:t>
            </a:r>
          </a:p>
          <a:p>
            <a:r>
              <a:rPr lang="en-US" dirty="0"/>
              <a:t>P</a:t>
            </a:r>
            <a:r>
              <a:rPr lang="en-CL" dirty="0"/>
              <a:t>ara 2020, se tenía presupuestado una reunión física justo antes de la reunión del comité CCFICS para avanzar y afinar la propuesta.</a:t>
            </a:r>
          </a:p>
          <a:p>
            <a:r>
              <a:rPr lang="en-US" dirty="0"/>
              <a:t>T</a:t>
            </a:r>
            <a:r>
              <a:rPr lang="en-CL" dirty="0"/>
              <a:t>iempo aproximado para que la nueva directriz sea aprobada: 2 años</a:t>
            </a:r>
          </a:p>
        </p:txBody>
      </p:sp>
      <p:pic>
        <p:nvPicPr>
          <p:cNvPr id="5" name="Picture 4" descr="A person wearing a suit and tie sitting in front of a computer&#10;&#10;Description automatically generated">
            <a:extLst>
              <a:ext uri="{FF2B5EF4-FFF2-40B4-BE49-F238E27FC236}">
                <a16:creationId xmlns:a16="http://schemas.microsoft.com/office/drawing/2014/main" id="{E897FBC6-ECF7-FB4B-B73A-041EBC7FA8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916487"/>
            <a:ext cx="2915116" cy="1941513"/>
          </a:xfrm>
          <a:prstGeom prst="rect">
            <a:avLst/>
          </a:prstGeom>
        </p:spPr>
      </p:pic>
      <p:pic>
        <p:nvPicPr>
          <p:cNvPr id="7" name="Picture 6" descr="A group of people in a room&#10;&#10;Description automatically generated">
            <a:extLst>
              <a:ext uri="{FF2B5EF4-FFF2-40B4-BE49-F238E27FC236}">
                <a16:creationId xmlns:a16="http://schemas.microsoft.com/office/drawing/2014/main" id="{C3787FCB-FA69-8240-A6E7-877B55AF76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5116" y="4916486"/>
            <a:ext cx="3200400" cy="1941513"/>
          </a:xfrm>
          <a:prstGeom prst="rect">
            <a:avLst/>
          </a:prstGeom>
        </p:spPr>
      </p:pic>
      <p:pic>
        <p:nvPicPr>
          <p:cNvPr id="9" name="Picture 8" descr="A group of people sitting at a table&#10;&#10;Description automatically generated">
            <a:extLst>
              <a:ext uri="{FF2B5EF4-FFF2-40B4-BE49-F238E27FC236}">
                <a16:creationId xmlns:a16="http://schemas.microsoft.com/office/drawing/2014/main" id="{68AD7762-6A28-594F-A0B9-27BF0D7A921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4916486"/>
            <a:ext cx="3492500" cy="1941514"/>
          </a:xfrm>
          <a:prstGeom prst="rect">
            <a:avLst/>
          </a:prstGeom>
        </p:spPr>
      </p:pic>
      <p:pic>
        <p:nvPicPr>
          <p:cNvPr id="11" name="Picture 10" descr="A group of people sitting at a table&#10;&#10;Description automatically generated">
            <a:extLst>
              <a:ext uri="{FF2B5EF4-FFF2-40B4-BE49-F238E27FC236}">
                <a16:creationId xmlns:a16="http://schemas.microsoft.com/office/drawing/2014/main" id="{39009D15-3355-2A48-AA0E-08F8854872D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30632" y="4916483"/>
            <a:ext cx="3161368" cy="1941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616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C4DEF-AED8-6E4F-8B26-45D3DC654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L" b="1" dirty="0"/>
              <a:t>Actualización de las directrices</a:t>
            </a:r>
            <a:endParaRPr lang="en-C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C5712-9136-8D41-A174-944A6ED27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L" dirty="0"/>
              <a:t>En estos momentos en Codex no se habla de certificados electrónicos, se habla de</a:t>
            </a:r>
          </a:p>
          <a:p>
            <a:r>
              <a:rPr lang="en-CL" dirty="0"/>
              <a:t> </a:t>
            </a:r>
            <a:r>
              <a:rPr lang="en-US" b="1" i="1" dirty="0" err="1"/>
              <a:t>Intercambio</a:t>
            </a:r>
            <a:r>
              <a:rPr lang="en-US" b="1" i="1" dirty="0"/>
              <a:t> de </a:t>
            </a:r>
            <a:r>
              <a:rPr lang="en-US" b="1" i="1" dirty="0" err="1"/>
              <a:t>certificados</a:t>
            </a:r>
            <a:r>
              <a:rPr lang="en-US" b="1" i="1" dirty="0"/>
              <a:t> </a:t>
            </a:r>
            <a:r>
              <a:rPr lang="en-US" b="1" i="1" dirty="0" err="1"/>
              <a:t>oficiales</a:t>
            </a:r>
            <a:r>
              <a:rPr lang="en-US" b="1" i="1" dirty="0"/>
              <a:t> sin </a:t>
            </a:r>
            <a:r>
              <a:rPr lang="en-US" b="1" i="1" dirty="0" err="1"/>
              <a:t>papel</a:t>
            </a:r>
            <a:r>
              <a:rPr lang="en-US" b="1" i="1" dirty="0"/>
              <a:t> </a:t>
            </a:r>
            <a:r>
              <a:rPr lang="en-US" i="1" dirty="0"/>
              <a:t>es la </a:t>
            </a:r>
            <a:r>
              <a:rPr lang="en-US" i="1" dirty="0" err="1"/>
              <a:t>acción</a:t>
            </a:r>
            <a:r>
              <a:rPr lang="en-US" i="1" dirty="0"/>
              <a:t> de las </a:t>
            </a:r>
            <a:r>
              <a:rPr lang="en-US" i="1" dirty="0" err="1"/>
              <a:t>autoridades</a:t>
            </a:r>
            <a:r>
              <a:rPr lang="en-US" i="1" dirty="0"/>
              <a:t> </a:t>
            </a:r>
            <a:r>
              <a:rPr lang="en-US" i="1" dirty="0" err="1"/>
              <a:t>competentes</a:t>
            </a:r>
            <a:r>
              <a:rPr lang="en-US" i="1" dirty="0"/>
              <a:t> o los </a:t>
            </a:r>
            <a:r>
              <a:rPr lang="en-US" i="1" dirty="0" err="1"/>
              <a:t>organismos</a:t>
            </a:r>
            <a:r>
              <a:rPr lang="en-US" i="1" dirty="0"/>
              <a:t> de </a:t>
            </a:r>
            <a:r>
              <a:rPr lang="en-US" i="1" dirty="0" err="1"/>
              <a:t>certificación</a:t>
            </a:r>
            <a:r>
              <a:rPr lang="en-US" i="1" dirty="0"/>
              <a:t> de </a:t>
            </a:r>
            <a:r>
              <a:rPr lang="en-US" i="1" dirty="0" err="1"/>
              <a:t>proporcionar</a:t>
            </a:r>
            <a:r>
              <a:rPr lang="en-US" i="1" dirty="0"/>
              <a:t> o </a:t>
            </a:r>
            <a:r>
              <a:rPr lang="en-US" i="1" dirty="0" err="1"/>
              <a:t>recibir</a:t>
            </a:r>
            <a:r>
              <a:rPr lang="en-US" i="1" dirty="0"/>
              <a:t> la </a:t>
            </a:r>
            <a:r>
              <a:rPr lang="en-US" i="1" dirty="0" err="1"/>
              <a:t>información</a:t>
            </a:r>
            <a:r>
              <a:rPr lang="en-US" i="1" dirty="0"/>
              <a:t> y </a:t>
            </a:r>
            <a:r>
              <a:rPr lang="en-US" i="1" dirty="0" err="1"/>
              <a:t>atestados</a:t>
            </a:r>
            <a:r>
              <a:rPr lang="en-US" i="1" dirty="0"/>
              <a:t> del </a:t>
            </a:r>
            <a:r>
              <a:rPr lang="en-US" i="1" dirty="0" err="1"/>
              <a:t>certificado</a:t>
            </a:r>
            <a:r>
              <a:rPr lang="en-US" i="1" dirty="0"/>
              <a:t>, </a:t>
            </a:r>
            <a:r>
              <a:rPr lang="en-US" i="1" dirty="0" err="1"/>
              <a:t>juntamente</a:t>
            </a:r>
            <a:r>
              <a:rPr lang="en-US" i="1" dirty="0"/>
              <a:t> con la </a:t>
            </a:r>
            <a:r>
              <a:rPr lang="en-US" i="1" dirty="0" err="1"/>
              <a:t>serie</a:t>
            </a:r>
            <a:r>
              <a:rPr lang="en-US" i="1" dirty="0"/>
              <a:t> de </a:t>
            </a:r>
            <a:r>
              <a:rPr lang="en-US" i="1" dirty="0" err="1"/>
              <a:t>datos</a:t>
            </a:r>
            <a:r>
              <a:rPr lang="en-US" i="1" dirty="0"/>
              <a:t> del </a:t>
            </a:r>
            <a:r>
              <a:rPr lang="en-US" i="1" dirty="0" err="1"/>
              <a:t>certificado</a:t>
            </a:r>
            <a:r>
              <a:rPr lang="en-US" i="1" dirty="0"/>
              <a:t>, </a:t>
            </a:r>
            <a:r>
              <a:rPr lang="en-US" i="1" dirty="0" err="1"/>
              <a:t>en</a:t>
            </a:r>
            <a:r>
              <a:rPr lang="en-US" i="1" dirty="0"/>
              <a:t> </a:t>
            </a:r>
            <a:r>
              <a:rPr lang="en-US" i="1" dirty="0" err="1"/>
              <a:t>formato</a:t>
            </a:r>
            <a:r>
              <a:rPr lang="en-US" i="1" dirty="0"/>
              <a:t> </a:t>
            </a:r>
            <a:r>
              <a:rPr lang="en-US" i="1" dirty="0" err="1"/>
              <a:t>electrónico</a:t>
            </a:r>
            <a:r>
              <a:rPr lang="en-US" i="1" dirty="0"/>
              <a:t> e </a:t>
            </a:r>
            <a:r>
              <a:rPr lang="en-US" i="1" dirty="0" err="1"/>
              <a:t>incluye</a:t>
            </a:r>
            <a:r>
              <a:rPr lang="en-US" i="1" dirty="0"/>
              <a:t> el </a:t>
            </a:r>
            <a:r>
              <a:rPr lang="en-US" i="1" dirty="0" err="1"/>
              <a:t>almacenamiento</a:t>
            </a:r>
            <a:r>
              <a:rPr lang="en-US" i="1" dirty="0"/>
              <a:t> de </a:t>
            </a:r>
            <a:r>
              <a:rPr lang="en-US" i="1" dirty="0" err="1"/>
              <a:t>dichos</a:t>
            </a:r>
            <a:r>
              <a:rPr lang="en-US" i="1" dirty="0"/>
              <a:t> </a:t>
            </a:r>
            <a:r>
              <a:rPr lang="en-US" i="1" dirty="0" err="1"/>
              <a:t>certificados</a:t>
            </a:r>
            <a:r>
              <a:rPr lang="en-US" i="1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Gran </a:t>
            </a:r>
            <a:r>
              <a:rPr lang="en-US" dirty="0" err="1"/>
              <a:t>énfasis</a:t>
            </a:r>
            <a:r>
              <a:rPr lang="en-US" dirty="0"/>
              <a:t>  se 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dando</a:t>
            </a:r>
            <a:r>
              <a:rPr lang="en-US" dirty="0"/>
              <a:t> a la </a:t>
            </a:r>
            <a:r>
              <a:rPr lang="en-US" dirty="0" err="1"/>
              <a:t>incorporación</a:t>
            </a:r>
            <a:r>
              <a:rPr lang="en-US" dirty="0"/>
              <a:t> de los </a:t>
            </a:r>
            <a:r>
              <a:rPr lang="en-US" dirty="0" err="1"/>
              <a:t>sistemas</a:t>
            </a:r>
            <a:r>
              <a:rPr lang="en-US" dirty="0"/>
              <a:t> de </a:t>
            </a:r>
            <a:r>
              <a:rPr lang="en-US" dirty="0" err="1"/>
              <a:t>ventanilla</a:t>
            </a:r>
            <a:r>
              <a:rPr lang="en-US" dirty="0"/>
              <a:t> </a:t>
            </a:r>
            <a:r>
              <a:rPr lang="en-US" dirty="0" err="1"/>
              <a:t>única</a:t>
            </a:r>
            <a:r>
              <a:rPr lang="en-US" dirty="0"/>
              <a:t> que </a:t>
            </a:r>
            <a:r>
              <a:rPr lang="en-US" dirty="0" err="1"/>
              <a:t>varios</a:t>
            </a:r>
            <a:r>
              <a:rPr lang="en-US" dirty="0"/>
              <a:t> </a:t>
            </a:r>
            <a:r>
              <a:rPr lang="en-US" dirty="0" err="1"/>
              <a:t>países</a:t>
            </a:r>
            <a:r>
              <a:rPr lang="en-US" dirty="0"/>
              <a:t> </a:t>
            </a:r>
            <a:r>
              <a:rPr lang="en-US" dirty="0" err="1"/>
              <a:t>están</a:t>
            </a:r>
            <a:r>
              <a:rPr lang="en-US" dirty="0"/>
              <a:t> </a:t>
            </a:r>
            <a:r>
              <a:rPr lang="en-US" dirty="0" err="1"/>
              <a:t>implementando</a:t>
            </a:r>
            <a:r>
              <a:rPr lang="en-US" dirty="0"/>
              <a:t>.</a:t>
            </a:r>
          </a:p>
          <a:p>
            <a:endParaRPr lang="en-CL" dirty="0"/>
          </a:p>
        </p:txBody>
      </p:sp>
    </p:spTree>
    <p:extLst>
      <p:ext uri="{BB962C8B-B14F-4D97-AF65-F5344CB8AC3E}">
        <p14:creationId xmlns:p14="http://schemas.microsoft.com/office/powerpoint/2010/main" val="1448384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1C860-4451-5A4F-8766-98506DD18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err="1"/>
              <a:t>Intercambio</a:t>
            </a:r>
            <a:r>
              <a:rPr lang="en-US" b="1" i="1" dirty="0"/>
              <a:t> de </a:t>
            </a:r>
            <a:r>
              <a:rPr lang="en-US" b="1" i="1" dirty="0" err="1"/>
              <a:t>certificados</a:t>
            </a:r>
            <a:r>
              <a:rPr lang="en-US" b="1" i="1" dirty="0"/>
              <a:t> </a:t>
            </a:r>
            <a:r>
              <a:rPr lang="en-US" b="1" i="1" dirty="0" err="1"/>
              <a:t>oficiales</a:t>
            </a:r>
            <a:r>
              <a:rPr lang="en-US" b="1" i="1" dirty="0"/>
              <a:t> sin </a:t>
            </a:r>
            <a:r>
              <a:rPr lang="en-US" b="1" i="1" dirty="0" err="1"/>
              <a:t>papel</a:t>
            </a:r>
            <a:endParaRPr lang="en-C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9616C-1AA8-0A47-BF06-FDD598F557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71626"/>
            <a:ext cx="11410950" cy="48466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100" dirty="0"/>
              <a:t>Los </a:t>
            </a:r>
            <a:r>
              <a:rPr lang="en-US" sz="3100" dirty="0" err="1"/>
              <a:t>sistemas</a:t>
            </a:r>
            <a:r>
              <a:rPr lang="en-US" sz="3100" dirty="0"/>
              <a:t> </a:t>
            </a:r>
            <a:r>
              <a:rPr lang="en-US" sz="3100" dirty="0" err="1"/>
              <a:t>electrónicos</a:t>
            </a:r>
            <a:r>
              <a:rPr lang="en-US" sz="3100" dirty="0"/>
              <a:t> </a:t>
            </a:r>
            <a:r>
              <a:rPr lang="en-US" sz="3100" dirty="0" err="1"/>
              <a:t>utilizados</a:t>
            </a:r>
            <a:r>
              <a:rPr lang="en-US" sz="3100" dirty="0"/>
              <a:t> para el </a:t>
            </a:r>
            <a:r>
              <a:rPr lang="en-US" sz="3100" dirty="0" err="1"/>
              <a:t>intercambio</a:t>
            </a:r>
            <a:r>
              <a:rPr lang="en-US" sz="3100" dirty="0"/>
              <a:t> de </a:t>
            </a:r>
            <a:r>
              <a:rPr lang="en-US" sz="3100" dirty="0" err="1"/>
              <a:t>certificados</a:t>
            </a:r>
            <a:r>
              <a:rPr lang="en-US" sz="3100" dirty="0"/>
              <a:t> </a:t>
            </a:r>
            <a:r>
              <a:rPr lang="en-US" sz="3100" dirty="0" err="1"/>
              <a:t>oficiales</a:t>
            </a:r>
            <a:r>
              <a:rPr lang="en-US" sz="3100" dirty="0"/>
              <a:t> sin </a:t>
            </a:r>
            <a:r>
              <a:rPr lang="en-US" sz="3100" dirty="0" err="1"/>
              <a:t>papel</a:t>
            </a:r>
            <a:r>
              <a:rPr lang="en-US" sz="3100" dirty="0"/>
              <a:t> </a:t>
            </a:r>
            <a:r>
              <a:rPr lang="en-US" sz="3100" dirty="0" err="1"/>
              <a:t>deberían</a:t>
            </a:r>
            <a:r>
              <a:rPr lang="en-US" sz="3100" dirty="0"/>
              <a:t>: </a:t>
            </a:r>
          </a:p>
          <a:p>
            <a:r>
              <a:rPr lang="en-US" sz="3100" dirty="0" err="1"/>
              <a:t>tener</a:t>
            </a:r>
            <a:r>
              <a:rPr lang="en-US" sz="3100" dirty="0"/>
              <a:t> </a:t>
            </a:r>
            <a:r>
              <a:rPr lang="en-US" sz="3100" dirty="0" err="1"/>
              <a:t>como</a:t>
            </a:r>
            <a:r>
              <a:rPr lang="en-US" sz="3100" dirty="0"/>
              <a:t> base o </a:t>
            </a:r>
            <a:r>
              <a:rPr lang="en-US" sz="3100" dirty="0" err="1"/>
              <a:t>sean</a:t>
            </a:r>
            <a:r>
              <a:rPr lang="en-US" sz="3100" dirty="0"/>
              <a:t> compatibles con las </a:t>
            </a:r>
            <a:r>
              <a:rPr lang="en-US" sz="3100" dirty="0" err="1"/>
              <a:t>normas</a:t>
            </a:r>
            <a:r>
              <a:rPr lang="en-US" sz="3100" dirty="0"/>
              <a:t> de </a:t>
            </a:r>
            <a:r>
              <a:rPr lang="en-US" sz="3100" dirty="0" err="1"/>
              <a:t>datos</a:t>
            </a:r>
            <a:r>
              <a:rPr lang="en-US" sz="3100" dirty="0"/>
              <a:t> y </a:t>
            </a:r>
            <a:r>
              <a:rPr lang="en-US" sz="3100" dirty="0" err="1"/>
              <a:t>mensajes</a:t>
            </a:r>
            <a:r>
              <a:rPr lang="en-US" sz="3100" dirty="0"/>
              <a:t> </a:t>
            </a:r>
            <a:r>
              <a:rPr lang="en-US" sz="3100" dirty="0" err="1"/>
              <a:t>reconocidas</a:t>
            </a:r>
            <a:r>
              <a:rPr lang="en-US" sz="3100" dirty="0"/>
              <a:t> a </a:t>
            </a:r>
            <a:r>
              <a:rPr lang="en-US" sz="3100" dirty="0" err="1"/>
              <a:t>escala</a:t>
            </a:r>
            <a:r>
              <a:rPr lang="en-US" sz="3100" dirty="0"/>
              <a:t> </a:t>
            </a:r>
            <a:r>
              <a:rPr lang="en-US" sz="3100" dirty="0" err="1"/>
              <a:t>internacional</a:t>
            </a:r>
            <a:r>
              <a:rPr lang="en-US" sz="3100" dirty="0"/>
              <a:t>, </a:t>
            </a:r>
            <a:r>
              <a:rPr lang="en-US" sz="3100" dirty="0" err="1"/>
              <a:t>como</a:t>
            </a:r>
            <a:r>
              <a:rPr lang="en-US" sz="3100" dirty="0"/>
              <a:t> las </a:t>
            </a:r>
            <a:r>
              <a:rPr lang="en-US" sz="3100" dirty="0" err="1"/>
              <a:t>publicadas</a:t>
            </a:r>
            <a:r>
              <a:rPr lang="en-US" sz="3100" dirty="0"/>
              <a:t> por CEFACT-ONU. </a:t>
            </a:r>
          </a:p>
          <a:p>
            <a:r>
              <a:rPr lang="en-US" sz="3100" dirty="0" err="1"/>
              <a:t>Facilitar</a:t>
            </a:r>
            <a:r>
              <a:rPr lang="en-US" sz="3100" dirty="0"/>
              <a:t> el </a:t>
            </a:r>
            <a:r>
              <a:rPr lang="en-US" sz="3100" dirty="0" err="1"/>
              <a:t>uso</a:t>
            </a:r>
            <a:r>
              <a:rPr lang="en-US" sz="3100" dirty="0"/>
              <a:t> de la </a:t>
            </a:r>
            <a:r>
              <a:rPr lang="en-US" sz="3100" dirty="0" err="1"/>
              <a:t>tecnología</a:t>
            </a:r>
            <a:r>
              <a:rPr lang="en-US" sz="3100" dirty="0"/>
              <a:t> disponible para el </a:t>
            </a:r>
            <a:r>
              <a:rPr lang="en-US" sz="3100" dirty="0" err="1"/>
              <a:t>intercambio</a:t>
            </a:r>
            <a:r>
              <a:rPr lang="en-US" sz="3100" dirty="0"/>
              <a:t> de </a:t>
            </a:r>
            <a:r>
              <a:rPr lang="en-US" sz="3100" dirty="0" err="1"/>
              <a:t>mensajes</a:t>
            </a:r>
            <a:r>
              <a:rPr lang="en-US" sz="3100" dirty="0"/>
              <a:t> a fin de </a:t>
            </a:r>
            <a:r>
              <a:rPr lang="en-US" sz="3100" dirty="0" err="1"/>
              <a:t>agilizar</a:t>
            </a:r>
            <a:r>
              <a:rPr lang="en-US" sz="3100" dirty="0"/>
              <a:t> la </a:t>
            </a:r>
            <a:r>
              <a:rPr lang="en-US" sz="3100" dirty="0" err="1"/>
              <a:t>comunicación</a:t>
            </a:r>
            <a:r>
              <a:rPr lang="en-US" sz="3100" dirty="0"/>
              <a:t> </a:t>
            </a:r>
            <a:r>
              <a:rPr lang="en-US" sz="3100" dirty="0" err="1"/>
              <a:t>directa</a:t>
            </a:r>
            <a:r>
              <a:rPr lang="en-US" sz="3100" dirty="0"/>
              <a:t> entre </a:t>
            </a:r>
            <a:r>
              <a:rPr lang="en-US" sz="3100" dirty="0" err="1"/>
              <a:t>funcionarios</a:t>
            </a:r>
            <a:r>
              <a:rPr lang="en-US" sz="3100" dirty="0"/>
              <a:t>: </a:t>
            </a:r>
          </a:p>
          <a:p>
            <a:r>
              <a:rPr lang="en-US" sz="3200" dirty="0" err="1">
                <a:solidFill>
                  <a:prstClr val="black"/>
                </a:solidFill>
              </a:rPr>
              <a:t>Garantizar</a:t>
            </a:r>
            <a:r>
              <a:rPr lang="en-US" sz="3200" dirty="0">
                <a:solidFill>
                  <a:prstClr val="black"/>
                </a:solidFill>
              </a:rPr>
              <a:t> la </a:t>
            </a:r>
            <a:r>
              <a:rPr lang="en-US" sz="3200" dirty="0" err="1">
                <a:solidFill>
                  <a:prstClr val="black"/>
                </a:solidFill>
              </a:rPr>
              <a:t>tecnología</a:t>
            </a:r>
            <a:r>
              <a:rPr lang="en-US" sz="3200" dirty="0">
                <a:solidFill>
                  <a:prstClr val="black"/>
                </a:solidFill>
              </a:rPr>
              <a:t> que se use para </a:t>
            </a:r>
            <a:r>
              <a:rPr lang="en-US" sz="3200" dirty="0" err="1">
                <a:solidFill>
                  <a:prstClr val="black"/>
                </a:solidFill>
              </a:rPr>
              <a:t>generar</a:t>
            </a:r>
            <a:r>
              <a:rPr lang="en-US" sz="3200" dirty="0">
                <a:solidFill>
                  <a:prstClr val="black"/>
                </a:solidFill>
              </a:rPr>
              <a:t>, </a:t>
            </a:r>
            <a:r>
              <a:rPr lang="en-US" sz="3200" dirty="0" err="1">
                <a:solidFill>
                  <a:prstClr val="black"/>
                </a:solidFill>
              </a:rPr>
              <a:t>mantener</a:t>
            </a:r>
            <a:r>
              <a:rPr lang="en-US" sz="3200" dirty="0">
                <a:solidFill>
                  <a:prstClr val="black"/>
                </a:solidFill>
              </a:rPr>
              <a:t> y </a:t>
            </a:r>
            <a:r>
              <a:rPr lang="en-US" sz="3200" dirty="0" err="1">
                <a:solidFill>
                  <a:prstClr val="black"/>
                </a:solidFill>
              </a:rPr>
              <a:t>validar</a:t>
            </a:r>
            <a:r>
              <a:rPr lang="en-US" sz="3200" dirty="0">
                <a:solidFill>
                  <a:prstClr val="black"/>
                </a:solidFill>
              </a:rPr>
              <a:t> la </a:t>
            </a:r>
            <a:r>
              <a:rPr lang="en-US" sz="3200" dirty="0" err="1">
                <a:solidFill>
                  <a:prstClr val="black"/>
                </a:solidFill>
              </a:rPr>
              <a:t>emisión</a:t>
            </a:r>
            <a:r>
              <a:rPr lang="en-US" sz="3200" dirty="0">
                <a:solidFill>
                  <a:prstClr val="black"/>
                </a:solidFill>
              </a:rPr>
              <a:t> de </a:t>
            </a:r>
            <a:r>
              <a:rPr lang="en-US" sz="3200" dirty="0" err="1">
                <a:solidFill>
                  <a:prstClr val="black"/>
                </a:solidFill>
              </a:rPr>
              <a:t>este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certificado</a:t>
            </a:r>
            <a:r>
              <a:rPr lang="en-US" sz="3200" dirty="0">
                <a:solidFill>
                  <a:prstClr val="black"/>
                </a:solidFill>
              </a:rPr>
              <a:t>, </a:t>
            </a:r>
            <a:r>
              <a:rPr lang="en-US" sz="3200" dirty="0" err="1">
                <a:solidFill>
                  <a:prstClr val="black"/>
                </a:solidFill>
              </a:rPr>
              <a:t>impida</a:t>
            </a:r>
            <a:r>
              <a:rPr lang="en-US" sz="3200" dirty="0">
                <a:solidFill>
                  <a:prstClr val="black"/>
                </a:solidFill>
              </a:rPr>
              <a:t> que el </a:t>
            </a:r>
            <a:r>
              <a:rPr lang="en-US" sz="3200" dirty="0" err="1">
                <a:solidFill>
                  <a:prstClr val="black"/>
                </a:solidFill>
              </a:rPr>
              <a:t>certificado</a:t>
            </a:r>
            <a:r>
              <a:rPr lang="en-US" sz="3200" dirty="0">
                <a:solidFill>
                  <a:prstClr val="black"/>
                </a:solidFill>
              </a:rPr>
              <a:t> sea </a:t>
            </a:r>
            <a:r>
              <a:rPr lang="en-US" sz="3200" dirty="0" err="1">
                <a:solidFill>
                  <a:prstClr val="black"/>
                </a:solidFill>
              </a:rPr>
              <a:t>alterado</a:t>
            </a:r>
            <a:r>
              <a:rPr lang="en-US" sz="3200" dirty="0">
                <a:solidFill>
                  <a:prstClr val="black"/>
                </a:solidFill>
              </a:rPr>
              <a:t> por una </a:t>
            </a:r>
            <a:r>
              <a:rPr lang="en-US" sz="3200" dirty="0" err="1">
                <a:solidFill>
                  <a:prstClr val="black"/>
                </a:solidFill>
              </a:rPr>
              <a:t>parte</a:t>
            </a:r>
            <a:r>
              <a:rPr lang="en-US" sz="3200" dirty="0">
                <a:solidFill>
                  <a:prstClr val="black"/>
                </a:solidFill>
              </a:rPr>
              <a:t> no </a:t>
            </a:r>
            <a:r>
              <a:rPr lang="en-US" sz="3200" dirty="0" err="1">
                <a:solidFill>
                  <a:prstClr val="black"/>
                </a:solidFill>
              </a:rPr>
              <a:t>autorizada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luego</a:t>
            </a:r>
            <a:r>
              <a:rPr lang="en-US" sz="3200" dirty="0">
                <a:solidFill>
                  <a:prstClr val="black"/>
                </a:solidFill>
              </a:rPr>
              <a:t> de </a:t>
            </a:r>
            <a:r>
              <a:rPr lang="en-US" sz="3200" dirty="0" err="1">
                <a:solidFill>
                  <a:prstClr val="black"/>
                </a:solidFill>
              </a:rPr>
              <a:t>su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emisión</a:t>
            </a:r>
            <a:endParaRPr lang="en-CL" sz="3200" dirty="0"/>
          </a:p>
        </p:txBody>
      </p:sp>
    </p:spTree>
    <p:extLst>
      <p:ext uri="{BB962C8B-B14F-4D97-AF65-F5344CB8AC3E}">
        <p14:creationId xmlns:p14="http://schemas.microsoft.com/office/powerpoint/2010/main" val="768338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740</Words>
  <Application>Microsoft Macintosh PowerPoint</Application>
  <PresentationFormat>Widescreen</PresentationFormat>
  <Paragraphs>74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Cambria</vt:lpstr>
      <vt:lpstr>gobCL</vt:lpstr>
      <vt:lpstr>gobCL-Heavy</vt:lpstr>
      <vt:lpstr>Office Theme</vt:lpstr>
      <vt:lpstr>El Codex Alimentarius y su trabajo en certificación electrónica</vt:lpstr>
      <vt:lpstr>Contenido de la presentación</vt:lpstr>
      <vt:lpstr>¿Qué es el Codex y por qué es importante?</vt:lpstr>
      <vt:lpstr>PowerPoint Presentation</vt:lpstr>
      <vt:lpstr>Trabajo del Codex en certificación electrónica</vt:lpstr>
      <vt:lpstr>Directrices para el diseño, elaboración, expedición y uso de certificados oficiales genéricos (2009)</vt:lpstr>
      <vt:lpstr>Actualización de las directrices</vt:lpstr>
      <vt:lpstr>Actualización de las directrices</vt:lpstr>
      <vt:lpstr>Intercambio de certificados oficiales sin papel</vt:lpstr>
      <vt:lpstr>Enlaces útiles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Codex Alimentarius y su trabajo en certificación electrónica</dc:title>
  <dc:creator>Diego Varela</dc:creator>
  <cp:lastModifiedBy>Diego Varela</cp:lastModifiedBy>
  <cp:revision>21</cp:revision>
  <dcterms:created xsi:type="dcterms:W3CDTF">2020-06-24T17:52:19Z</dcterms:created>
  <dcterms:modified xsi:type="dcterms:W3CDTF">2020-06-25T20:11:23Z</dcterms:modified>
</cp:coreProperties>
</file>